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handoutMasterIdLst>
    <p:handoutMasterId r:id="rId55"/>
  </p:handoutMasterIdLst>
  <p:sldIdLst>
    <p:sldId id="258" r:id="rId5"/>
    <p:sldId id="319" r:id="rId6"/>
    <p:sldId id="272" r:id="rId7"/>
    <p:sldId id="273" r:id="rId8"/>
    <p:sldId id="274" r:id="rId9"/>
    <p:sldId id="320" r:id="rId10"/>
    <p:sldId id="321" r:id="rId11"/>
    <p:sldId id="275" r:id="rId12"/>
    <p:sldId id="276" r:id="rId13"/>
    <p:sldId id="277" r:id="rId14"/>
    <p:sldId id="278" r:id="rId15"/>
    <p:sldId id="280" r:id="rId16"/>
    <p:sldId id="281" r:id="rId17"/>
    <p:sldId id="279" r:id="rId18"/>
    <p:sldId id="282" r:id="rId19"/>
    <p:sldId id="283" r:id="rId20"/>
    <p:sldId id="284" r:id="rId21"/>
    <p:sldId id="285" r:id="rId22"/>
    <p:sldId id="286" r:id="rId23"/>
    <p:sldId id="287" r:id="rId24"/>
    <p:sldId id="289" r:id="rId25"/>
    <p:sldId id="290" r:id="rId26"/>
    <p:sldId id="291" r:id="rId27"/>
    <p:sldId id="292" r:id="rId28"/>
    <p:sldId id="288" r:id="rId29"/>
    <p:sldId id="293" r:id="rId30"/>
    <p:sldId id="294" r:id="rId31"/>
    <p:sldId id="296" r:id="rId32"/>
    <p:sldId id="295" r:id="rId33"/>
    <p:sldId id="297" r:id="rId34"/>
    <p:sldId id="312" r:id="rId35"/>
    <p:sldId id="299" r:id="rId36"/>
    <p:sldId id="298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10" r:id="rId47"/>
    <p:sldId id="311" r:id="rId48"/>
    <p:sldId id="313" r:id="rId49"/>
    <p:sldId id="309" r:id="rId50"/>
    <p:sldId id="314" r:id="rId51"/>
    <p:sldId id="315" r:id="rId52"/>
    <p:sldId id="316" r:id="rId53"/>
    <p:sldId id="317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me" initials="H" lastIdx="1" clrIdx="0">
    <p:extLst>
      <p:ext uri="{19B8F6BF-5375-455C-9EA6-DF929625EA0E}">
        <p15:presenceInfo xmlns:p15="http://schemas.microsoft.com/office/powerpoint/2012/main" userId="Hom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5B04"/>
    <a:srgbClr val="FAA429"/>
    <a:srgbClr val="005024"/>
    <a:srgbClr val="002A5E"/>
    <a:srgbClr val="FCCA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96305" autoAdjust="0"/>
  </p:normalViewPr>
  <p:slideViewPr>
    <p:cSldViewPr snapToGrid="0">
      <p:cViewPr varScale="1">
        <p:scale>
          <a:sx n="104" d="100"/>
          <a:sy n="104" d="100"/>
        </p:scale>
        <p:origin x="1020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64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7711C0-CB8B-4B2A-9B98-480ED756334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B1A90A7-34F6-4195-8CF4-805A2E14B4B6}">
      <dgm:prSet/>
      <dgm:spPr/>
      <dgm:t>
        <a:bodyPr/>
        <a:lstStyle/>
        <a:p>
          <a:pPr rtl="0"/>
          <a:r>
            <a:rPr lang="pt-BR" dirty="0" smtClean="0"/>
            <a:t>Modelagem Dimensional</a:t>
          </a:r>
          <a:endParaRPr lang="pt-BR" dirty="0"/>
        </a:p>
      </dgm:t>
    </dgm:pt>
    <dgm:pt modelId="{DD3C4899-880A-421F-9724-824024622A0E}" type="parTrans" cxnId="{971D21FF-327D-4A54-96FB-157585833BF2}">
      <dgm:prSet/>
      <dgm:spPr/>
      <dgm:t>
        <a:bodyPr/>
        <a:lstStyle/>
        <a:p>
          <a:endParaRPr lang="pt-BR"/>
        </a:p>
      </dgm:t>
    </dgm:pt>
    <dgm:pt modelId="{1BFFEE9E-29D0-439D-BABF-E8DF1758AD8F}" type="sibTrans" cxnId="{971D21FF-327D-4A54-96FB-157585833BF2}">
      <dgm:prSet/>
      <dgm:spPr/>
      <dgm:t>
        <a:bodyPr/>
        <a:lstStyle/>
        <a:p>
          <a:endParaRPr lang="pt-BR"/>
        </a:p>
      </dgm:t>
    </dgm:pt>
    <dgm:pt modelId="{DEB5D65C-C26D-45A1-9C59-F4C8FE445154}">
      <dgm:prSet/>
      <dgm:spPr/>
      <dgm:t>
        <a:bodyPr/>
        <a:lstStyle/>
        <a:p>
          <a:pPr rtl="0"/>
          <a:r>
            <a:rPr lang="pt-BR" dirty="0" smtClean="0"/>
            <a:t>Consulta OLAP</a:t>
          </a:r>
          <a:endParaRPr lang="pt-BR" dirty="0"/>
        </a:p>
      </dgm:t>
    </dgm:pt>
    <dgm:pt modelId="{09BB3953-DD71-4D9B-A80A-4277FE98899C}" type="parTrans" cxnId="{F9985EBF-3C99-4E30-B8EB-C30D9032ACDA}">
      <dgm:prSet/>
      <dgm:spPr/>
      <dgm:t>
        <a:bodyPr/>
        <a:lstStyle/>
        <a:p>
          <a:endParaRPr lang="pt-BR"/>
        </a:p>
      </dgm:t>
    </dgm:pt>
    <dgm:pt modelId="{F535EE6C-10E9-4A91-90F5-E0FB90F5AF04}" type="sibTrans" cxnId="{F9985EBF-3C99-4E30-B8EB-C30D9032ACDA}">
      <dgm:prSet/>
      <dgm:spPr/>
      <dgm:t>
        <a:bodyPr/>
        <a:lstStyle/>
        <a:p>
          <a:endParaRPr lang="pt-BR"/>
        </a:p>
      </dgm:t>
    </dgm:pt>
    <dgm:pt modelId="{848DED39-18CD-44AA-875B-9842B56AE5A3}">
      <dgm:prSet/>
      <dgm:spPr/>
      <dgm:t>
        <a:bodyPr/>
        <a:lstStyle/>
        <a:p>
          <a:pPr rtl="0"/>
          <a:r>
            <a:rPr lang="pt-BR" dirty="0" smtClean="0"/>
            <a:t>Power Query -&gt; Power </a:t>
          </a:r>
          <a:r>
            <a:rPr lang="pt-BR" dirty="0" err="1" smtClean="0"/>
            <a:t>Pivot</a:t>
          </a:r>
          <a:endParaRPr lang="pt-BR" dirty="0"/>
        </a:p>
      </dgm:t>
    </dgm:pt>
    <dgm:pt modelId="{3C2198B1-9F2C-47AB-91C1-5D890B169F3C}" type="parTrans" cxnId="{922F52C8-5AAD-468F-926C-AF4B6F9254CA}">
      <dgm:prSet/>
      <dgm:spPr/>
      <dgm:t>
        <a:bodyPr/>
        <a:lstStyle/>
        <a:p>
          <a:endParaRPr lang="pt-BR"/>
        </a:p>
      </dgm:t>
    </dgm:pt>
    <dgm:pt modelId="{57AA6270-506D-4801-BA1D-DCC68116F14D}" type="sibTrans" cxnId="{922F52C8-5AAD-468F-926C-AF4B6F9254CA}">
      <dgm:prSet/>
      <dgm:spPr/>
      <dgm:t>
        <a:bodyPr/>
        <a:lstStyle/>
        <a:p>
          <a:endParaRPr lang="pt-BR"/>
        </a:p>
      </dgm:t>
    </dgm:pt>
    <dgm:pt modelId="{27530648-8786-4911-A959-12D9564FB2CF}">
      <dgm:prSet/>
      <dgm:spPr/>
      <dgm:t>
        <a:bodyPr/>
        <a:lstStyle/>
        <a:p>
          <a:pPr rtl="0"/>
          <a:r>
            <a:rPr lang="pt-BR" dirty="0" smtClean="0"/>
            <a:t>Modelo Dimensional no Power </a:t>
          </a:r>
          <a:r>
            <a:rPr lang="pt-BR" dirty="0" err="1" smtClean="0"/>
            <a:t>Pivot</a:t>
          </a:r>
          <a:endParaRPr lang="pt-BR" dirty="0"/>
        </a:p>
      </dgm:t>
    </dgm:pt>
    <dgm:pt modelId="{53E5604C-A137-4275-A0BD-AD0CA55203D5}" type="parTrans" cxnId="{4DA25FC0-74B2-4748-BABD-62533756A004}">
      <dgm:prSet/>
      <dgm:spPr/>
      <dgm:t>
        <a:bodyPr/>
        <a:lstStyle/>
        <a:p>
          <a:endParaRPr lang="pt-BR"/>
        </a:p>
      </dgm:t>
    </dgm:pt>
    <dgm:pt modelId="{D6BF42E5-B785-4B7A-875B-74F39BEA4EA7}" type="sibTrans" cxnId="{4DA25FC0-74B2-4748-BABD-62533756A004}">
      <dgm:prSet/>
      <dgm:spPr/>
      <dgm:t>
        <a:bodyPr/>
        <a:lstStyle/>
        <a:p>
          <a:endParaRPr lang="pt-BR"/>
        </a:p>
      </dgm:t>
    </dgm:pt>
    <dgm:pt modelId="{0A0010C7-C8D4-4D79-AE81-5BADC2918749}">
      <dgm:prSet/>
      <dgm:spPr/>
      <dgm:t>
        <a:bodyPr/>
        <a:lstStyle/>
        <a:p>
          <a:pPr rtl="0"/>
          <a:r>
            <a:rPr lang="pt-BR" dirty="0" smtClean="0"/>
            <a:t>Medidas</a:t>
          </a:r>
          <a:endParaRPr lang="pt-BR" dirty="0"/>
        </a:p>
      </dgm:t>
    </dgm:pt>
    <dgm:pt modelId="{D9A3B3D2-90C8-46DB-8B44-30B1CAC0D9AA}" type="parTrans" cxnId="{1E99E1D5-34FE-4DBC-8016-0DC15B9EF3FE}">
      <dgm:prSet/>
      <dgm:spPr/>
      <dgm:t>
        <a:bodyPr/>
        <a:lstStyle/>
        <a:p>
          <a:endParaRPr lang="pt-BR"/>
        </a:p>
      </dgm:t>
    </dgm:pt>
    <dgm:pt modelId="{BDA21440-7083-41A5-A68A-3EFF92EAD38A}" type="sibTrans" cxnId="{1E99E1D5-34FE-4DBC-8016-0DC15B9EF3FE}">
      <dgm:prSet/>
      <dgm:spPr/>
      <dgm:t>
        <a:bodyPr/>
        <a:lstStyle/>
        <a:p>
          <a:endParaRPr lang="pt-BR"/>
        </a:p>
      </dgm:t>
    </dgm:pt>
    <dgm:pt modelId="{8ADB8E4D-E847-4876-8141-F39CE6B76064}">
      <dgm:prSet/>
      <dgm:spPr/>
      <dgm:t>
        <a:bodyPr/>
        <a:lstStyle/>
        <a:p>
          <a:pPr rtl="0"/>
          <a:r>
            <a:rPr lang="pt-BR" dirty="0" smtClean="0"/>
            <a:t>Segmentação</a:t>
          </a:r>
          <a:endParaRPr lang="pt-BR" dirty="0"/>
        </a:p>
      </dgm:t>
    </dgm:pt>
    <dgm:pt modelId="{DD25C3F0-03FC-4558-A774-F41E24433371}" type="parTrans" cxnId="{EA762B3B-3726-468D-A29F-92A021FB82C1}">
      <dgm:prSet/>
      <dgm:spPr/>
      <dgm:t>
        <a:bodyPr/>
        <a:lstStyle/>
        <a:p>
          <a:endParaRPr lang="pt-BR"/>
        </a:p>
      </dgm:t>
    </dgm:pt>
    <dgm:pt modelId="{B158B505-C4C6-4860-8BCA-74D5EEF728F5}" type="sibTrans" cxnId="{EA762B3B-3726-468D-A29F-92A021FB82C1}">
      <dgm:prSet/>
      <dgm:spPr/>
      <dgm:t>
        <a:bodyPr/>
        <a:lstStyle/>
        <a:p>
          <a:endParaRPr lang="pt-BR"/>
        </a:p>
      </dgm:t>
    </dgm:pt>
    <dgm:pt modelId="{4964EE82-4542-40C2-ABBA-22B8975F8EF0}">
      <dgm:prSet/>
      <dgm:spPr/>
      <dgm:t>
        <a:bodyPr/>
        <a:lstStyle/>
        <a:p>
          <a:pPr rtl="0"/>
          <a:r>
            <a:rPr lang="pt-BR" dirty="0" smtClean="0"/>
            <a:t>Colunas Calculadas</a:t>
          </a:r>
          <a:endParaRPr lang="pt-BR" dirty="0"/>
        </a:p>
      </dgm:t>
    </dgm:pt>
    <dgm:pt modelId="{21E7E030-C3E4-4A5B-9D71-4BD928EFFB9C}" type="parTrans" cxnId="{352429A3-DF6E-400E-9B95-9493142452C8}">
      <dgm:prSet/>
      <dgm:spPr/>
      <dgm:t>
        <a:bodyPr/>
        <a:lstStyle/>
        <a:p>
          <a:endParaRPr lang="pt-BR"/>
        </a:p>
      </dgm:t>
    </dgm:pt>
    <dgm:pt modelId="{705498A9-AECB-45FB-912D-C8057B480108}" type="sibTrans" cxnId="{352429A3-DF6E-400E-9B95-9493142452C8}">
      <dgm:prSet/>
      <dgm:spPr/>
      <dgm:t>
        <a:bodyPr/>
        <a:lstStyle/>
        <a:p>
          <a:endParaRPr lang="pt-BR"/>
        </a:p>
      </dgm:t>
    </dgm:pt>
    <dgm:pt modelId="{4EB10FEA-8F88-4720-886B-8A62DBCFEF8E}">
      <dgm:prSet/>
      <dgm:spPr/>
      <dgm:t>
        <a:bodyPr/>
        <a:lstStyle/>
        <a:p>
          <a:pPr rtl="0"/>
          <a:r>
            <a:rPr lang="pt-BR" dirty="0" smtClean="0"/>
            <a:t>Colunas Calculadas x Medidas</a:t>
          </a:r>
          <a:endParaRPr lang="pt-BR" dirty="0"/>
        </a:p>
      </dgm:t>
    </dgm:pt>
    <dgm:pt modelId="{936217AD-6D0F-4B2C-9186-DD4478E6EA59}" type="parTrans" cxnId="{4531664E-C3A5-4716-B8EE-0D73BBBC5B73}">
      <dgm:prSet/>
      <dgm:spPr/>
      <dgm:t>
        <a:bodyPr/>
        <a:lstStyle/>
        <a:p>
          <a:endParaRPr lang="pt-BR"/>
        </a:p>
      </dgm:t>
    </dgm:pt>
    <dgm:pt modelId="{699AF1B3-4862-450F-8A64-60724FF42C84}" type="sibTrans" cxnId="{4531664E-C3A5-4716-B8EE-0D73BBBC5B73}">
      <dgm:prSet/>
      <dgm:spPr/>
      <dgm:t>
        <a:bodyPr/>
        <a:lstStyle/>
        <a:p>
          <a:endParaRPr lang="pt-BR"/>
        </a:p>
      </dgm:t>
    </dgm:pt>
    <dgm:pt modelId="{FA0C7BEC-3625-425D-BE73-7C4C12E367A4}">
      <dgm:prSet/>
      <dgm:spPr/>
      <dgm:t>
        <a:bodyPr/>
        <a:lstStyle/>
        <a:p>
          <a:pPr rtl="0"/>
          <a:r>
            <a:rPr lang="pt-BR" dirty="0" smtClean="0"/>
            <a:t>Hierarquia</a:t>
          </a:r>
          <a:endParaRPr lang="pt-BR" dirty="0"/>
        </a:p>
      </dgm:t>
    </dgm:pt>
    <dgm:pt modelId="{793ED579-722B-48BB-A4BE-D710723A14E2}" type="parTrans" cxnId="{E273CFC3-72D4-48B8-BD43-BFA7FC242400}">
      <dgm:prSet/>
      <dgm:spPr/>
      <dgm:t>
        <a:bodyPr/>
        <a:lstStyle/>
        <a:p>
          <a:endParaRPr lang="pt-BR"/>
        </a:p>
      </dgm:t>
    </dgm:pt>
    <dgm:pt modelId="{CF2ADFBE-9EE8-45F1-BE29-251A8C7A2246}" type="sibTrans" cxnId="{E273CFC3-72D4-48B8-BD43-BFA7FC242400}">
      <dgm:prSet/>
      <dgm:spPr/>
      <dgm:t>
        <a:bodyPr/>
        <a:lstStyle/>
        <a:p>
          <a:endParaRPr lang="pt-BR"/>
        </a:p>
      </dgm:t>
    </dgm:pt>
    <dgm:pt modelId="{19CC394B-A488-43CB-BCCD-A7FCFFBB1897}">
      <dgm:prSet/>
      <dgm:spPr/>
      <dgm:t>
        <a:bodyPr/>
        <a:lstStyle/>
        <a:p>
          <a:pPr rtl="0"/>
          <a:r>
            <a:rPr lang="pt-BR" dirty="0" smtClean="0"/>
            <a:t>Tabela Dinâmica e Gráficos</a:t>
          </a:r>
          <a:endParaRPr lang="pt-BR" dirty="0"/>
        </a:p>
      </dgm:t>
    </dgm:pt>
    <dgm:pt modelId="{C1917007-0972-4876-A5C8-2FC4F0D1FAC6}" type="parTrans" cxnId="{E280DF09-4FC7-4833-8AF0-D343E0926FB0}">
      <dgm:prSet/>
      <dgm:spPr/>
      <dgm:t>
        <a:bodyPr/>
        <a:lstStyle/>
        <a:p>
          <a:endParaRPr lang="pt-BR"/>
        </a:p>
      </dgm:t>
    </dgm:pt>
    <dgm:pt modelId="{7D6F0ABA-5D0A-4BCA-9202-20A8D4CB4D06}" type="sibTrans" cxnId="{E280DF09-4FC7-4833-8AF0-D343E0926FB0}">
      <dgm:prSet/>
      <dgm:spPr/>
      <dgm:t>
        <a:bodyPr/>
        <a:lstStyle/>
        <a:p>
          <a:endParaRPr lang="pt-BR"/>
        </a:p>
      </dgm:t>
    </dgm:pt>
    <dgm:pt modelId="{6ECB9396-A21E-4063-B7AF-8FB9DF682C5A}" type="pres">
      <dgm:prSet presAssocID="{967711C0-CB8B-4B2A-9B98-480ED756334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3F1C70F0-C586-4535-89F9-3E594A255FDA}" type="pres">
      <dgm:prSet presAssocID="{8B1A90A7-34F6-4195-8CF4-805A2E14B4B6}" presName="parentText" presStyleLbl="node1" presStyleIdx="0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71A3B02-0D02-4FDA-BB27-82B4681C7DBF}" type="pres">
      <dgm:prSet presAssocID="{1BFFEE9E-29D0-439D-BABF-E8DF1758AD8F}" presName="spacer" presStyleCnt="0"/>
      <dgm:spPr/>
    </dgm:pt>
    <dgm:pt modelId="{1FC8081C-269E-467C-8D92-9516856D92F8}" type="pres">
      <dgm:prSet presAssocID="{DEB5D65C-C26D-45A1-9C59-F4C8FE445154}" presName="parentText" presStyleLbl="node1" presStyleIdx="1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6815D6F-A0CC-49C1-A814-153E2F852689}" type="pres">
      <dgm:prSet presAssocID="{F535EE6C-10E9-4A91-90F5-E0FB90F5AF04}" presName="spacer" presStyleCnt="0"/>
      <dgm:spPr/>
    </dgm:pt>
    <dgm:pt modelId="{BE0A862D-9CFD-4961-A9B6-C564B76FBBE3}" type="pres">
      <dgm:prSet presAssocID="{848DED39-18CD-44AA-875B-9842B56AE5A3}" presName="parentText" presStyleLbl="node1" presStyleIdx="2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20E7AAE-3D78-4D10-AC3B-3F31B8C445E8}" type="pres">
      <dgm:prSet presAssocID="{57AA6270-506D-4801-BA1D-DCC68116F14D}" presName="spacer" presStyleCnt="0"/>
      <dgm:spPr/>
    </dgm:pt>
    <dgm:pt modelId="{D9D23EC1-388B-4389-B5FE-98EFA0323027}" type="pres">
      <dgm:prSet presAssocID="{27530648-8786-4911-A959-12D9564FB2CF}" presName="parentText" presStyleLbl="node1" presStyleIdx="3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68982D1-CE0E-43A0-AFDA-8F4615747E4E}" type="pres">
      <dgm:prSet presAssocID="{D6BF42E5-B785-4B7A-875B-74F39BEA4EA7}" presName="spacer" presStyleCnt="0"/>
      <dgm:spPr/>
    </dgm:pt>
    <dgm:pt modelId="{3250F67F-C404-4C32-846B-6935B2D86BFD}" type="pres">
      <dgm:prSet presAssocID="{0A0010C7-C8D4-4D79-AE81-5BADC2918749}" presName="parentText" presStyleLbl="node1" presStyleIdx="4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C9DB3F0-77B0-46F5-80DC-982F2B049826}" type="pres">
      <dgm:prSet presAssocID="{BDA21440-7083-41A5-A68A-3EFF92EAD38A}" presName="spacer" presStyleCnt="0"/>
      <dgm:spPr/>
    </dgm:pt>
    <dgm:pt modelId="{C228C28A-9DDC-4B34-8A78-092D822479BA}" type="pres">
      <dgm:prSet presAssocID="{4964EE82-4542-40C2-ABBA-22B8975F8EF0}" presName="parentText" presStyleLbl="node1" presStyleIdx="5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C072C78-C17B-4127-923C-C7010FF4B62A}" type="pres">
      <dgm:prSet presAssocID="{705498A9-AECB-45FB-912D-C8057B480108}" presName="spacer" presStyleCnt="0"/>
      <dgm:spPr/>
    </dgm:pt>
    <dgm:pt modelId="{B5FEF757-49D8-4D47-8BF6-5D62E8A64F72}" type="pres">
      <dgm:prSet presAssocID="{4EB10FEA-8F88-4720-886B-8A62DBCFEF8E}" presName="parentText" presStyleLbl="node1" presStyleIdx="6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5B2DA5A-E373-4D3F-845C-22990E2B01B1}" type="pres">
      <dgm:prSet presAssocID="{699AF1B3-4862-450F-8A64-60724FF42C84}" presName="spacer" presStyleCnt="0"/>
      <dgm:spPr/>
    </dgm:pt>
    <dgm:pt modelId="{FA9E661D-E934-4B9F-B6D3-CEE2B84BFEBB}" type="pres">
      <dgm:prSet presAssocID="{8ADB8E4D-E847-4876-8141-F39CE6B76064}" presName="parentText" presStyleLbl="node1" presStyleIdx="7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1EC3C5C-15D8-4F1D-B1C8-56DEF8412CD5}" type="pres">
      <dgm:prSet presAssocID="{B158B505-C4C6-4860-8BCA-74D5EEF728F5}" presName="spacer" presStyleCnt="0"/>
      <dgm:spPr/>
    </dgm:pt>
    <dgm:pt modelId="{21ACFE06-BC9F-451C-86C7-FE8BEAA9798A}" type="pres">
      <dgm:prSet presAssocID="{FA0C7BEC-3625-425D-BE73-7C4C12E367A4}" presName="parentText" presStyleLbl="node1" presStyleIdx="8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B6D512D-B725-4CD3-B97E-36001D08D4BD}" type="pres">
      <dgm:prSet presAssocID="{CF2ADFBE-9EE8-45F1-BE29-251A8C7A2246}" presName="spacer" presStyleCnt="0"/>
      <dgm:spPr/>
    </dgm:pt>
    <dgm:pt modelId="{4CAFD023-7E43-4817-B312-82D1971C6CF6}" type="pres">
      <dgm:prSet presAssocID="{19CC394B-A488-43CB-BCCD-A7FCFFBB1897}" presName="parentText" presStyleLbl="node1" presStyleIdx="9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971D21FF-327D-4A54-96FB-157585833BF2}" srcId="{967711C0-CB8B-4B2A-9B98-480ED7563340}" destId="{8B1A90A7-34F6-4195-8CF4-805A2E14B4B6}" srcOrd="0" destOrd="0" parTransId="{DD3C4899-880A-421F-9724-824024622A0E}" sibTransId="{1BFFEE9E-29D0-439D-BABF-E8DF1758AD8F}"/>
    <dgm:cxn modelId="{922F52C8-5AAD-468F-926C-AF4B6F9254CA}" srcId="{967711C0-CB8B-4B2A-9B98-480ED7563340}" destId="{848DED39-18CD-44AA-875B-9842B56AE5A3}" srcOrd="2" destOrd="0" parTransId="{3C2198B1-9F2C-47AB-91C1-5D890B169F3C}" sibTransId="{57AA6270-506D-4801-BA1D-DCC68116F14D}"/>
    <dgm:cxn modelId="{350BF188-C3A0-4333-9227-34A6398B686D}" type="presOf" srcId="{967711C0-CB8B-4B2A-9B98-480ED7563340}" destId="{6ECB9396-A21E-4063-B7AF-8FB9DF682C5A}" srcOrd="0" destOrd="0" presId="urn:microsoft.com/office/officeart/2005/8/layout/vList2"/>
    <dgm:cxn modelId="{1E99E1D5-34FE-4DBC-8016-0DC15B9EF3FE}" srcId="{967711C0-CB8B-4B2A-9B98-480ED7563340}" destId="{0A0010C7-C8D4-4D79-AE81-5BADC2918749}" srcOrd="4" destOrd="0" parTransId="{D9A3B3D2-90C8-46DB-8B44-30B1CAC0D9AA}" sibTransId="{BDA21440-7083-41A5-A68A-3EFF92EAD38A}"/>
    <dgm:cxn modelId="{9A388524-5404-4D13-A682-6098A75B00C6}" type="presOf" srcId="{4964EE82-4542-40C2-ABBA-22B8975F8EF0}" destId="{C228C28A-9DDC-4B34-8A78-092D822479BA}" srcOrd="0" destOrd="0" presId="urn:microsoft.com/office/officeart/2005/8/layout/vList2"/>
    <dgm:cxn modelId="{6D02BA2F-FAC6-4F47-9324-8A9D1FE7964C}" type="presOf" srcId="{0A0010C7-C8D4-4D79-AE81-5BADC2918749}" destId="{3250F67F-C404-4C32-846B-6935B2D86BFD}" srcOrd="0" destOrd="0" presId="urn:microsoft.com/office/officeart/2005/8/layout/vList2"/>
    <dgm:cxn modelId="{352429A3-DF6E-400E-9B95-9493142452C8}" srcId="{967711C0-CB8B-4B2A-9B98-480ED7563340}" destId="{4964EE82-4542-40C2-ABBA-22B8975F8EF0}" srcOrd="5" destOrd="0" parTransId="{21E7E030-C3E4-4A5B-9D71-4BD928EFFB9C}" sibTransId="{705498A9-AECB-45FB-912D-C8057B480108}"/>
    <dgm:cxn modelId="{E7970F59-A75C-4DFE-82B3-CBEC66C02D12}" type="presOf" srcId="{FA0C7BEC-3625-425D-BE73-7C4C12E367A4}" destId="{21ACFE06-BC9F-451C-86C7-FE8BEAA9798A}" srcOrd="0" destOrd="0" presId="urn:microsoft.com/office/officeart/2005/8/layout/vList2"/>
    <dgm:cxn modelId="{653C971F-7978-4E28-88C7-1CA42F110AB8}" type="presOf" srcId="{848DED39-18CD-44AA-875B-9842B56AE5A3}" destId="{BE0A862D-9CFD-4961-A9B6-C564B76FBBE3}" srcOrd="0" destOrd="0" presId="urn:microsoft.com/office/officeart/2005/8/layout/vList2"/>
    <dgm:cxn modelId="{E273CFC3-72D4-48B8-BD43-BFA7FC242400}" srcId="{967711C0-CB8B-4B2A-9B98-480ED7563340}" destId="{FA0C7BEC-3625-425D-BE73-7C4C12E367A4}" srcOrd="8" destOrd="0" parTransId="{793ED579-722B-48BB-A4BE-D710723A14E2}" sibTransId="{CF2ADFBE-9EE8-45F1-BE29-251A8C7A2246}"/>
    <dgm:cxn modelId="{32BA9847-AC79-4DD7-A498-FE56717F72C2}" type="presOf" srcId="{19CC394B-A488-43CB-BCCD-A7FCFFBB1897}" destId="{4CAFD023-7E43-4817-B312-82D1971C6CF6}" srcOrd="0" destOrd="0" presId="urn:microsoft.com/office/officeart/2005/8/layout/vList2"/>
    <dgm:cxn modelId="{B1AA722D-2E7C-4969-B4BE-A75FCF0639E0}" type="presOf" srcId="{27530648-8786-4911-A959-12D9564FB2CF}" destId="{D9D23EC1-388B-4389-B5FE-98EFA0323027}" srcOrd="0" destOrd="0" presId="urn:microsoft.com/office/officeart/2005/8/layout/vList2"/>
    <dgm:cxn modelId="{E280DF09-4FC7-4833-8AF0-D343E0926FB0}" srcId="{967711C0-CB8B-4B2A-9B98-480ED7563340}" destId="{19CC394B-A488-43CB-BCCD-A7FCFFBB1897}" srcOrd="9" destOrd="0" parTransId="{C1917007-0972-4876-A5C8-2FC4F0D1FAC6}" sibTransId="{7D6F0ABA-5D0A-4BCA-9202-20A8D4CB4D06}"/>
    <dgm:cxn modelId="{4DA25FC0-74B2-4748-BABD-62533756A004}" srcId="{967711C0-CB8B-4B2A-9B98-480ED7563340}" destId="{27530648-8786-4911-A959-12D9564FB2CF}" srcOrd="3" destOrd="0" parTransId="{53E5604C-A137-4275-A0BD-AD0CA55203D5}" sibTransId="{D6BF42E5-B785-4B7A-875B-74F39BEA4EA7}"/>
    <dgm:cxn modelId="{4531664E-C3A5-4716-B8EE-0D73BBBC5B73}" srcId="{967711C0-CB8B-4B2A-9B98-480ED7563340}" destId="{4EB10FEA-8F88-4720-886B-8A62DBCFEF8E}" srcOrd="6" destOrd="0" parTransId="{936217AD-6D0F-4B2C-9186-DD4478E6EA59}" sibTransId="{699AF1B3-4862-450F-8A64-60724FF42C84}"/>
    <dgm:cxn modelId="{EA762B3B-3726-468D-A29F-92A021FB82C1}" srcId="{967711C0-CB8B-4B2A-9B98-480ED7563340}" destId="{8ADB8E4D-E847-4876-8141-F39CE6B76064}" srcOrd="7" destOrd="0" parTransId="{DD25C3F0-03FC-4558-A774-F41E24433371}" sibTransId="{B158B505-C4C6-4860-8BCA-74D5EEF728F5}"/>
    <dgm:cxn modelId="{15BA3E64-AA4A-4DC5-8D30-CE58168114F0}" type="presOf" srcId="{8ADB8E4D-E847-4876-8141-F39CE6B76064}" destId="{FA9E661D-E934-4B9F-B6D3-CEE2B84BFEBB}" srcOrd="0" destOrd="0" presId="urn:microsoft.com/office/officeart/2005/8/layout/vList2"/>
    <dgm:cxn modelId="{F9985EBF-3C99-4E30-B8EB-C30D9032ACDA}" srcId="{967711C0-CB8B-4B2A-9B98-480ED7563340}" destId="{DEB5D65C-C26D-45A1-9C59-F4C8FE445154}" srcOrd="1" destOrd="0" parTransId="{09BB3953-DD71-4D9B-A80A-4277FE98899C}" sibTransId="{F535EE6C-10E9-4A91-90F5-E0FB90F5AF04}"/>
    <dgm:cxn modelId="{04C6FF86-34A0-4D9A-B4C4-7C1177EE63F1}" type="presOf" srcId="{DEB5D65C-C26D-45A1-9C59-F4C8FE445154}" destId="{1FC8081C-269E-467C-8D92-9516856D92F8}" srcOrd="0" destOrd="0" presId="urn:microsoft.com/office/officeart/2005/8/layout/vList2"/>
    <dgm:cxn modelId="{150D388B-5DCD-48D2-8BED-CB8FC3877E75}" type="presOf" srcId="{4EB10FEA-8F88-4720-886B-8A62DBCFEF8E}" destId="{B5FEF757-49D8-4D47-8BF6-5D62E8A64F72}" srcOrd="0" destOrd="0" presId="urn:microsoft.com/office/officeart/2005/8/layout/vList2"/>
    <dgm:cxn modelId="{9D238B3C-61B0-4666-9370-F9D77083C3CE}" type="presOf" srcId="{8B1A90A7-34F6-4195-8CF4-805A2E14B4B6}" destId="{3F1C70F0-C586-4535-89F9-3E594A255FDA}" srcOrd="0" destOrd="0" presId="urn:microsoft.com/office/officeart/2005/8/layout/vList2"/>
    <dgm:cxn modelId="{1866EBA8-1BEB-4891-90DD-6BE6FAEAF95C}" type="presParOf" srcId="{6ECB9396-A21E-4063-B7AF-8FB9DF682C5A}" destId="{3F1C70F0-C586-4535-89F9-3E594A255FDA}" srcOrd="0" destOrd="0" presId="urn:microsoft.com/office/officeart/2005/8/layout/vList2"/>
    <dgm:cxn modelId="{ADE92EC2-B04F-4FF6-A456-961B167C3E6D}" type="presParOf" srcId="{6ECB9396-A21E-4063-B7AF-8FB9DF682C5A}" destId="{171A3B02-0D02-4FDA-BB27-82B4681C7DBF}" srcOrd="1" destOrd="0" presId="urn:microsoft.com/office/officeart/2005/8/layout/vList2"/>
    <dgm:cxn modelId="{44D44107-CBB4-49ED-BF1F-C7ABEF3742D9}" type="presParOf" srcId="{6ECB9396-A21E-4063-B7AF-8FB9DF682C5A}" destId="{1FC8081C-269E-467C-8D92-9516856D92F8}" srcOrd="2" destOrd="0" presId="urn:microsoft.com/office/officeart/2005/8/layout/vList2"/>
    <dgm:cxn modelId="{5EADE86F-1EA7-49C7-90FF-EB218265B8C1}" type="presParOf" srcId="{6ECB9396-A21E-4063-B7AF-8FB9DF682C5A}" destId="{16815D6F-A0CC-49C1-A814-153E2F852689}" srcOrd="3" destOrd="0" presId="urn:microsoft.com/office/officeart/2005/8/layout/vList2"/>
    <dgm:cxn modelId="{8367C34A-C207-434D-B631-D53B9CE0F657}" type="presParOf" srcId="{6ECB9396-A21E-4063-B7AF-8FB9DF682C5A}" destId="{BE0A862D-9CFD-4961-A9B6-C564B76FBBE3}" srcOrd="4" destOrd="0" presId="urn:microsoft.com/office/officeart/2005/8/layout/vList2"/>
    <dgm:cxn modelId="{A3763C20-CA07-4BF1-AB76-FAEBC4115E7D}" type="presParOf" srcId="{6ECB9396-A21E-4063-B7AF-8FB9DF682C5A}" destId="{720E7AAE-3D78-4D10-AC3B-3F31B8C445E8}" srcOrd="5" destOrd="0" presId="urn:microsoft.com/office/officeart/2005/8/layout/vList2"/>
    <dgm:cxn modelId="{EEE9B85B-255B-4A22-893A-12AC2E53E2E9}" type="presParOf" srcId="{6ECB9396-A21E-4063-B7AF-8FB9DF682C5A}" destId="{D9D23EC1-388B-4389-B5FE-98EFA0323027}" srcOrd="6" destOrd="0" presId="urn:microsoft.com/office/officeart/2005/8/layout/vList2"/>
    <dgm:cxn modelId="{134082BD-F4FA-463C-9080-4516F2071942}" type="presParOf" srcId="{6ECB9396-A21E-4063-B7AF-8FB9DF682C5A}" destId="{768982D1-CE0E-43A0-AFDA-8F4615747E4E}" srcOrd="7" destOrd="0" presId="urn:microsoft.com/office/officeart/2005/8/layout/vList2"/>
    <dgm:cxn modelId="{4AD96A9C-1B1D-484F-804A-FC4BB4673B93}" type="presParOf" srcId="{6ECB9396-A21E-4063-B7AF-8FB9DF682C5A}" destId="{3250F67F-C404-4C32-846B-6935B2D86BFD}" srcOrd="8" destOrd="0" presId="urn:microsoft.com/office/officeart/2005/8/layout/vList2"/>
    <dgm:cxn modelId="{AA8F7954-C5C1-4669-87CF-AA316DE4BEDA}" type="presParOf" srcId="{6ECB9396-A21E-4063-B7AF-8FB9DF682C5A}" destId="{9C9DB3F0-77B0-46F5-80DC-982F2B049826}" srcOrd="9" destOrd="0" presId="urn:microsoft.com/office/officeart/2005/8/layout/vList2"/>
    <dgm:cxn modelId="{4BAA5DF9-CC3B-4229-B3FC-B395D8E9122C}" type="presParOf" srcId="{6ECB9396-A21E-4063-B7AF-8FB9DF682C5A}" destId="{C228C28A-9DDC-4B34-8A78-092D822479BA}" srcOrd="10" destOrd="0" presId="urn:microsoft.com/office/officeart/2005/8/layout/vList2"/>
    <dgm:cxn modelId="{0040C4E3-A7D6-43A9-A9FE-2A723593226C}" type="presParOf" srcId="{6ECB9396-A21E-4063-B7AF-8FB9DF682C5A}" destId="{BC072C78-C17B-4127-923C-C7010FF4B62A}" srcOrd="11" destOrd="0" presId="urn:microsoft.com/office/officeart/2005/8/layout/vList2"/>
    <dgm:cxn modelId="{E10EFF95-28C3-440D-A6B3-0CE288E20A5C}" type="presParOf" srcId="{6ECB9396-A21E-4063-B7AF-8FB9DF682C5A}" destId="{B5FEF757-49D8-4D47-8BF6-5D62E8A64F72}" srcOrd="12" destOrd="0" presId="urn:microsoft.com/office/officeart/2005/8/layout/vList2"/>
    <dgm:cxn modelId="{F1966A40-ECA8-4049-98F1-FAEBDF75D5BA}" type="presParOf" srcId="{6ECB9396-A21E-4063-B7AF-8FB9DF682C5A}" destId="{B5B2DA5A-E373-4D3F-845C-22990E2B01B1}" srcOrd="13" destOrd="0" presId="urn:microsoft.com/office/officeart/2005/8/layout/vList2"/>
    <dgm:cxn modelId="{19943308-9C93-42F7-9644-7D5BC42BCFCC}" type="presParOf" srcId="{6ECB9396-A21E-4063-B7AF-8FB9DF682C5A}" destId="{FA9E661D-E934-4B9F-B6D3-CEE2B84BFEBB}" srcOrd="14" destOrd="0" presId="urn:microsoft.com/office/officeart/2005/8/layout/vList2"/>
    <dgm:cxn modelId="{86E6FD6D-E100-4BA1-9EB4-2964DB7A06F6}" type="presParOf" srcId="{6ECB9396-A21E-4063-B7AF-8FB9DF682C5A}" destId="{A1EC3C5C-15D8-4F1D-B1C8-56DEF8412CD5}" srcOrd="15" destOrd="0" presId="urn:microsoft.com/office/officeart/2005/8/layout/vList2"/>
    <dgm:cxn modelId="{E889716F-D73A-49F0-A7D5-AA573E97A8CE}" type="presParOf" srcId="{6ECB9396-A21E-4063-B7AF-8FB9DF682C5A}" destId="{21ACFE06-BC9F-451C-86C7-FE8BEAA9798A}" srcOrd="16" destOrd="0" presId="urn:microsoft.com/office/officeart/2005/8/layout/vList2"/>
    <dgm:cxn modelId="{085768D0-644E-49AD-A8C9-2AB8BAF0C1BB}" type="presParOf" srcId="{6ECB9396-A21E-4063-B7AF-8FB9DF682C5A}" destId="{7B6D512D-B725-4CD3-B97E-36001D08D4BD}" srcOrd="17" destOrd="0" presId="urn:microsoft.com/office/officeart/2005/8/layout/vList2"/>
    <dgm:cxn modelId="{B96865E4-08F1-497B-8E99-80FA9019F9C7}" type="presParOf" srcId="{6ECB9396-A21E-4063-B7AF-8FB9DF682C5A}" destId="{4CAFD023-7E43-4817-B312-82D1971C6CF6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CBD2798E-2C73-46A0-887A-7A6FF24C3231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74E78C87-1BEF-454D-9736-D0481E5F2413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618E0418-8603-4CEB-951B-8773829E7B7D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555CF3D6-4945-4F2A-9BD6-EF1D60234E74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1E21A5F0-382B-4764-87F2-BF553E20D8E0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96F3B4F4-BAF7-45CD-B1EF-EE399E1B3ED8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A513F834-992A-470E-8593-D9C7F8E8BABF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5B6FE55A-D7EC-4B7A-B98D-5B2EAEFDDE7F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8AD2737E-B179-4603-95D3-089F681F36D4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5C465BCE-73C9-4E41-B240-C7A5DF7661F0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F1CFCB65-10BC-4B69-8144-6EF4BDDC6D17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7BAC0509-2420-44A0-AAA1-9D7051DBEED3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4C7D2576-1067-4CEF-BA91-3EA60A73E4F6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BAF517DD-CC9B-4041-9F13-0FB45B785865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3A093DDC-0BEA-4CD0-B24B-296AAC3E9227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6D2CA751-29A4-4082-AFE2-22B722F0A5E3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62ABC543-DBA1-433C-91DF-1A6C0EAB8A4F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069A44F3-81FD-46A6-A565-1F4429B64A71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5A233E39-A9D0-495F-B011-38A8CC8E29A2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5001F6D6-489B-43BF-9469-EF74EC7B5E7C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89EF2EEA-3D6C-43D3-9202-016B9709CD28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D2FC648-6D42-441D-8B46-E59658BE3B79}">
      <dgm:prSet/>
      <dgm:spPr/>
      <dgm:t>
        <a:bodyPr/>
        <a:lstStyle/>
        <a:p>
          <a:r>
            <a:rPr lang="pt-BR" dirty="0" smtClean="0"/>
            <a:t>O IDEAL é usarmos a Modelagem Dimensional para organizar as informações no Power </a:t>
          </a:r>
          <a:r>
            <a:rPr lang="pt-BR" dirty="0" err="1" smtClean="0"/>
            <a:t>Pivot</a:t>
          </a:r>
          <a:r>
            <a:rPr lang="pt-BR" dirty="0" smtClean="0"/>
            <a:t> </a:t>
          </a:r>
          <a:endParaRPr lang="pt-BR" dirty="0"/>
        </a:p>
      </dgm:t>
    </dgm:pt>
    <dgm:pt modelId="{A9FDDF23-EB98-422A-B9B9-781F32E35CE3}" type="parTrans" cxnId="{3114FC91-3F8D-474E-923C-0D1A0E57E32C}">
      <dgm:prSet/>
      <dgm:spPr/>
      <dgm:t>
        <a:bodyPr/>
        <a:lstStyle/>
        <a:p>
          <a:endParaRPr lang="pt-BR"/>
        </a:p>
      </dgm:t>
    </dgm:pt>
    <dgm:pt modelId="{41F244D1-DF1A-414C-A4CA-DC5F57903102}" type="sibTrans" cxnId="{3114FC91-3F8D-474E-923C-0D1A0E57E32C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A2A491A9-C5CD-4B8E-9525-DA529400060C}" type="pres">
      <dgm:prSet presAssocID="{1D2FC648-6D42-441D-8B46-E59658BE3B79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0541AAA-7EEC-456E-8C39-C91AD0006114}" type="presOf" srcId="{1D2FC648-6D42-441D-8B46-E59658BE3B79}" destId="{A2A491A9-C5CD-4B8E-9525-DA529400060C}" srcOrd="0" destOrd="0" presId="urn:microsoft.com/office/officeart/2005/8/layout/vList2"/>
    <dgm:cxn modelId="{810435A4-54CB-4323-B187-82B213442C62}" type="presOf" srcId="{259FA89E-AABF-4733-96C7-48816ABA025B}" destId="{1523E619-32ED-4517-B190-9B6D8F099C31}" srcOrd="0" destOrd="0" presId="urn:microsoft.com/office/officeart/2005/8/layout/vList2"/>
    <dgm:cxn modelId="{3114FC91-3F8D-474E-923C-0D1A0E57E32C}" srcId="{259FA89E-AABF-4733-96C7-48816ABA025B}" destId="{1D2FC648-6D42-441D-8B46-E59658BE3B79}" srcOrd="0" destOrd="0" parTransId="{A9FDDF23-EB98-422A-B9B9-781F32E35CE3}" sibTransId="{41F244D1-DF1A-414C-A4CA-DC5F57903102}"/>
    <dgm:cxn modelId="{93AEDE2F-C07B-43F4-AA9D-991C4A6E8A0E}" type="presParOf" srcId="{1523E619-32ED-4517-B190-9B6D8F099C31}" destId="{A2A491A9-C5CD-4B8E-9525-DA529400060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1CF46634-3BF2-4EA2-A3A1-861148476FA7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59512B2E-AA05-4A04-A2F0-ADAD392D39A7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D851430A-DFA6-4CC9-ADE3-8E026599D34C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16C533BD-6BB8-43D5-98D2-E69AAB18E080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1EB88E79-DCCD-4F53-865E-B7A9E7809325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723E8FC8-FFEE-4C03-BD7B-FD8502F0D4E6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E8D48BBC-3672-45AB-A4D7-A984ECBF1406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70B4655D-1E9A-4446-B64D-F52652CA2DBF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8154349E-BB5E-42A7-A21A-D02BAB356EE4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BD7D2F3B-0CC8-4BC8-9B11-FB12831E7483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4C7BC061-6911-4683-8ACB-BF8EC65FF84B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22769916-5BEC-4839-8726-189CA9A23B93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308C9C0F-CAFA-4AE8-A59F-EA56EE71E922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22A56550-D195-4930-8415-519AE52546D1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C70F0-C586-4535-89F9-3E594A255FDA}">
      <dsp:nvSpPr>
        <dsp:cNvPr id="0" name=""/>
        <dsp:cNvSpPr/>
      </dsp:nvSpPr>
      <dsp:spPr>
        <a:xfrm>
          <a:off x="0" y="59063"/>
          <a:ext cx="8775022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Modelagem Dimensional</a:t>
          </a:r>
          <a:endParaRPr lang="pt-BR" sz="2000" kern="1200" dirty="0"/>
        </a:p>
      </dsp:txBody>
      <dsp:txXfrm>
        <a:off x="23417" y="82480"/>
        <a:ext cx="8728188" cy="432866"/>
      </dsp:txXfrm>
    </dsp:sp>
    <dsp:sp modelId="{1FC8081C-269E-467C-8D92-9516856D92F8}">
      <dsp:nvSpPr>
        <dsp:cNvPr id="0" name=""/>
        <dsp:cNvSpPr/>
      </dsp:nvSpPr>
      <dsp:spPr>
        <a:xfrm>
          <a:off x="0" y="596363"/>
          <a:ext cx="8775022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Consulta OLAP</a:t>
          </a:r>
          <a:endParaRPr lang="pt-BR" sz="2000" kern="1200" dirty="0"/>
        </a:p>
      </dsp:txBody>
      <dsp:txXfrm>
        <a:off x="23417" y="619780"/>
        <a:ext cx="8728188" cy="432866"/>
      </dsp:txXfrm>
    </dsp:sp>
    <dsp:sp modelId="{BE0A862D-9CFD-4961-A9B6-C564B76FBBE3}">
      <dsp:nvSpPr>
        <dsp:cNvPr id="0" name=""/>
        <dsp:cNvSpPr/>
      </dsp:nvSpPr>
      <dsp:spPr>
        <a:xfrm>
          <a:off x="0" y="1133663"/>
          <a:ext cx="8775022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Power Query -&gt; Power </a:t>
          </a:r>
          <a:r>
            <a:rPr lang="pt-BR" sz="2000" kern="1200" dirty="0" err="1" smtClean="0"/>
            <a:t>Pivot</a:t>
          </a:r>
          <a:endParaRPr lang="pt-BR" sz="2000" kern="1200" dirty="0"/>
        </a:p>
      </dsp:txBody>
      <dsp:txXfrm>
        <a:off x="23417" y="1157080"/>
        <a:ext cx="8728188" cy="432866"/>
      </dsp:txXfrm>
    </dsp:sp>
    <dsp:sp modelId="{D9D23EC1-388B-4389-B5FE-98EFA0323027}">
      <dsp:nvSpPr>
        <dsp:cNvPr id="0" name=""/>
        <dsp:cNvSpPr/>
      </dsp:nvSpPr>
      <dsp:spPr>
        <a:xfrm>
          <a:off x="0" y="1670963"/>
          <a:ext cx="8775022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Modelo Dimensional no Power </a:t>
          </a:r>
          <a:r>
            <a:rPr lang="pt-BR" sz="2000" kern="1200" dirty="0" err="1" smtClean="0"/>
            <a:t>Pivot</a:t>
          </a:r>
          <a:endParaRPr lang="pt-BR" sz="2000" kern="1200" dirty="0"/>
        </a:p>
      </dsp:txBody>
      <dsp:txXfrm>
        <a:off x="23417" y="1694380"/>
        <a:ext cx="8728188" cy="432866"/>
      </dsp:txXfrm>
    </dsp:sp>
    <dsp:sp modelId="{3250F67F-C404-4C32-846B-6935B2D86BFD}">
      <dsp:nvSpPr>
        <dsp:cNvPr id="0" name=""/>
        <dsp:cNvSpPr/>
      </dsp:nvSpPr>
      <dsp:spPr>
        <a:xfrm>
          <a:off x="0" y="2208264"/>
          <a:ext cx="8775022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Medidas</a:t>
          </a:r>
          <a:endParaRPr lang="pt-BR" sz="2000" kern="1200" dirty="0"/>
        </a:p>
      </dsp:txBody>
      <dsp:txXfrm>
        <a:off x="23417" y="2231681"/>
        <a:ext cx="8728188" cy="432866"/>
      </dsp:txXfrm>
    </dsp:sp>
    <dsp:sp modelId="{C228C28A-9DDC-4B34-8A78-092D822479BA}">
      <dsp:nvSpPr>
        <dsp:cNvPr id="0" name=""/>
        <dsp:cNvSpPr/>
      </dsp:nvSpPr>
      <dsp:spPr>
        <a:xfrm>
          <a:off x="0" y="2745563"/>
          <a:ext cx="8775022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Colunas Calculadas</a:t>
          </a:r>
          <a:endParaRPr lang="pt-BR" sz="2000" kern="1200" dirty="0"/>
        </a:p>
      </dsp:txBody>
      <dsp:txXfrm>
        <a:off x="23417" y="2768980"/>
        <a:ext cx="8728188" cy="432866"/>
      </dsp:txXfrm>
    </dsp:sp>
    <dsp:sp modelId="{B5FEF757-49D8-4D47-8BF6-5D62E8A64F72}">
      <dsp:nvSpPr>
        <dsp:cNvPr id="0" name=""/>
        <dsp:cNvSpPr/>
      </dsp:nvSpPr>
      <dsp:spPr>
        <a:xfrm>
          <a:off x="0" y="3282863"/>
          <a:ext cx="8775022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Colunas Calculadas x Medidas</a:t>
          </a:r>
          <a:endParaRPr lang="pt-BR" sz="2000" kern="1200" dirty="0"/>
        </a:p>
      </dsp:txBody>
      <dsp:txXfrm>
        <a:off x="23417" y="3306280"/>
        <a:ext cx="8728188" cy="432866"/>
      </dsp:txXfrm>
    </dsp:sp>
    <dsp:sp modelId="{FA9E661D-E934-4B9F-B6D3-CEE2B84BFEBB}">
      <dsp:nvSpPr>
        <dsp:cNvPr id="0" name=""/>
        <dsp:cNvSpPr/>
      </dsp:nvSpPr>
      <dsp:spPr>
        <a:xfrm>
          <a:off x="0" y="3820163"/>
          <a:ext cx="8775022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Segmentação</a:t>
          </a:r>
          <a:endParaRPr lang="pt-BR" sz="2000" kern="1200" dirty="0"/>
        </a:p>
      </dsp:txBody>
      <dsp:txXfrm>
        <a:off x="23417" y="3843580"/>
        <a:ext cx="8728188" cy="432866"/>
      </dsp:txXfrm>
    </dsp:sp>
    <dsp:sp modelId="{21ACFE06-BC9F-451C-86C7-FE8BEAA9798A}">
      <dsp:nvSpPr>
        <dsp:cNvPr id="0" name=""/>
        <dsp:cNvSpPr/>
      </dsp:nvSpPr>
      <dsp:spPr>
        <a:xfrm>
          <a:off x="0" y="4357463"/>
          <a:ext cx="8775022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Hierarquia</a:t>
          </a:r>
          <a:endParaRPr lang="pt-BR" sz="2000" kern="1200" dirty="0"/>
        </a:p>
      </dsp:txBody>
      <dsp:txXfrm>
        <a:off x="23417" y="4380880"/>
        <a:ext cx="8728188" cy="432866"/>
      </dsp:txXfrm>
    </dsp:sp>
    <dsp:sp modelId="{4CAFD023-7E43-4817-B312-82D1971C6CF6}">
      <dsp:nvSpPr>
        <dsp:cNvPr id="0" name=""/>
        <dsp:cNvSpPr/>
      </dsp:nvSpPr>
      <dsp:spPr>
        <a:xfrm>
          <a:off x="0" y="4894764"/>
          <a:ext cx="8775022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Tabela Dinâmica e Gráficos</a:t>
          </a:r>
          <a:endParaRPr lang="pt-BR" sz="2000" kern="1200" dirty="0"/>
        </a:p>
      </dsp:txBody>
      <dsp:txXfrm>
        <a:off x="23417" y="4918181"/>
        <a:ext cx="8728188" cy="43286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5A16E-C4C3-4413-AAC0-F9B60CAA866F}" type="datetimeFigureOut">
              <a:rPr lang="pt-BR" smtClean="0"/>
              <a:t>29/01/2018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4B9F6-0695-4EE9-A2B7-A50A5FB1E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4809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0" y="-1"/>
            <a:ext cx="9144000" cy="6708057"/>
          </a:xfrm>
          <a:prstGeom prst="rect">
            <a:avLst/>
          </a:prstGeom>
          <a:solidFill>
            <a:srgbClr val="002A5E"/>
          </a:solidFill>
          <a:ln>
            <a:solidFill>
              <a:srgbClr val="002A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13" name="Subtítulo 1"/>
          <p:cNvSpPr>
            <a:spLocks noGrp="1"/>
          </p:cNvSpPr>
          <p:nvPr>
            <p:ph type="subTitle" idx="1"/>
          </p:nvPr>
        </p:nvSpPr>
        <p:spPr>
          <a:xfrm>
            <a:off x="6000418" y="5301210"/>
            <a:ext cx="2859626" cy="646331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14" name="Título 2"/>
          <p:cNvSpPr>
            <a:spLocks noGrp="1"/>
          </p:cNvSpPr>
          <p:nvPr>
            <p:ph type="title"/>
          </p:nvPr>
        </p:nvSpPr>
        <p:spPr>
          <a:xfrm>
            <a:off x="899592" y="1700808"/>
            <a:ext cx="7960452" cy="2448272"/>
          </a:xfrm>
        </p:spPr>
        <p:txBody>
          <a:bodyPr>
            <a:normAutofit/>
          </a:bodyPr>
          <a:lstStyle>
            <a:lvl1pPr>
              <a:defRPr sz="5400" b="1" baseline="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pic>
        <p:nvPicPr>
          <p:cNvPr id="21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2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80595" flipH="1" flipV="1">
            <a:off x="-309859" y="4693007"/>
            <a:ext cx="2266387" cy="204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  <p:sp>
        <p:nvSpPr>
          <p:cNvPr id="7" name="Retângulo 6"/>
          <p:cNvSpPr/>
          <p:nvPr userDrawn="1"/>
        </p:nvSpPr>
        <p:spPr>
          <a:xfrm>
            <a:off x="0" y="6235700"/>
            <a:ext cx="9144000" cy="622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461" y="6314110"/>
            <a:ext cx="805771" cy="469306"/>
          </a:xfrm>
          <a:prstGeom prst="rect">
            <a:avLst/>
          </a:prstGeom>
        </p:spPr>
      </p:pic>
      <p:sp>
        <p:nvSpPr>
          <p:cNvPr id="9" name="CaixaDeTexto 8"/>
          <p:cNvSpPr txBox="1"/>
          <p:nvPr userDrawn="1"/>
        </p:nvSpPr>
        <p:spPr>
          <a:xfrm>
            <a:off x="5748858" y="6294954"/>
            <a:ext cx="249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>
                <a:solidFill>
                  <a:srgbClr val="002A5E"/>
                </a:solidFill>
              </a:rPr>
              <a:t>Empresa</a:t>
            </a:r>
            <a:r>
              <a:rPr lang="pt-BR" sz="1400" baseline="0" dirty="0">
                <a:solidFill>
                  <a:srgbClr val="002A5E"/>
                </a:solidFill>
              </a:rPr>
              <a:t> de Pesquisa Energética</a:t>
            </a:r>
          </a:p>
          <a:p>
            <a:pPr algn="r"/>
            <a:r>
              <a:rPr lang="pt-BR" sz="1400" baseline="0" dirty="0">
                <a:solidFill>
                  <a:srgbClr val="002A5E"/>
                </a:solidFill>
              </a:rPr>
              <a:t>Ministério de Minas e Energia</a:t>
            </a:r>
            <a:endParaRPr lang="pt-BR" sz="1400" dirty="0">
              <a:solidFill>
                <a:srgbClr val="002A5E"/>
              </a:solidFill>
            </a:endParaRPr>
          </a:p>
        </p:txBody>
      </p:sp>
      <p:pic>
        <p:nvPicPr>
          <p:cNvPr id="19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2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9780">
            <a:off x="7327719" y="-478741"/>
            <a:ext cx="2069782" cy="193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436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-5236" y="0"/>
            <a:ext cx="9144000" cy="6708056"/>
          </a:xfrm>
          <a:prstGeom prst="rect">
            <a:avLst/>
          </a:prstGeom>
          <a:solidFill>
            <a:srgbClr val="002A5E"/>
          </a:solidFill>
          <a:ln>
            <a:solidFill>
              <a:srgbClr val="002A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14" name="Título 2"/>
          <p:cNvSpPr>
            <a:spLocks noGrp="1"/>
          </p:cNvSpPr>
          <p:nvPr>
            <p:ph type="title"/>
          </p:nvPr>
        </p:nvSpPr>
        <p:spPr>
          <a:xfrm>
            <a:off x="2739187" y="2391348"/>
            <a:ext cx="6116844" cy="2448272"/>
          </a:xfrm>
        </p:spPr>
        <p:txBody>
          <a:bodyPr>
            <a:normAutofit/>
          </a:bodyPr>
          <a:lstStyle>
            <a:lvl1pPr algn="r">
              <a:defRPr sz="4800" b="1" baseline="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pic>
        <p:nvPicPr>
          <p:cNvPr id="19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2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80595" flipH="1" flipV="1">
            <a:off x="-309859" y="4693007"/>
            <a:ext cx="2266387" cy="204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  <p:sp>
        <p:nvSpPr>
          <p:cNvPr id="7" name="Retângulo 6"/>
          <p:cNvSpPr/>
          <p:nvPr userDrawn="1"/>
        </p:nvSpPr>
        <p:spPr>
          <a:xfrm>
            <a:off x="0" y="6235700"/>
            <a:ext cx="9144000" cy="622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461" y="6314110"/>
            <a:ext cx="805771" cy="469306"/>
          </a:xfrm>
          <a:prstGeom prst="rect">
            <a:avLst/>
          </a:prstGeom>
        </p:spPr>
      </p:pic>
      <p:sp>
        <p:nvSpPr>
          <p:cNvPr id="9" name="CaixaDeTexto 8"/>
          <p:cNvSpPr txBox="1"/>
          <p:nvPr userDrawn="1"/>
        </p:nvSpPr>
        <p:spPr>
          <a:xfrm>
            <a:off x="5748858" y="6294954"/>
            <a:ext cx="249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>
                <a:solidFill>
                  <a:srgbClr val="002A5E"/>
                </a:solidFill>
              </a:rPr>
              <a:t>Empresa</a:t>
            </a:r>
            <a:r>
              <a:rPr lang="pt-BR" sz="1400" baseline="0" dirty="0">
                <a:solidFill>
                  <a:srgbClr val="002A5E"/>
                </a:solidFill>
              </a:rPr>
              <a:t> de Pesquisa Energética</a:t>
            </a:r>
          </a:p>
          <a:p>
            <a:pPr algn="r"/>
            <a:r>
              <a:rPr lang="pt-BR" sz="1400" baseline="0" dirty="0">
                <a:solidFill>
                  <a:srgbClr val="002A5E"/>
                </a:solidFill>
              </a:rPr>
              <a:t>Ministério de Minas e Energia</a:t>
            </a:r>
            <a:endParaRPr lang="pt-BR" sz="1400" dirty="0">
              <a:solidFill>
                <a:srgbClr val="002A5E"/>
              </a:solidFill>
            </a:endParaRPr>
          </a:p>
        </p:txBody>
      </p:sp>
      <p:sp>
        <p:nvSpPr>
          <p:cNvPr id="16" name="CaixaDeTexto 15"/>
          <p:cNvSpPr txBox="1"/>
          <p:nvPr userDrawn="1"/>
        </p:nvSpPr>
        <p:spPr>
          <a:xfrm>
            <a:off x="224970" y="6285076"/>
            <a:ext cx="3287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400" dirty="0">
                <a:solidFill>
                  <a:schemeClr val="accent1">
                    <a:lumMod val="50000"/>
                  </a:schemeClr>
                </a:solidFill>
              </a:rPr>
              <a:t>7º Edição do Café na EPE </a:t>
            </a:r>
          </a:p>
          <a:p>
            <a:pPr algn="l"/>
            <a:r>
              <a:rPr lang="pt-BR" sz="1400" dirty="0">
                <a:solidFill>
                  <a:schemeClr val="accent1">
                    <a:lumMod val="50000"/>
                  </a:schemeClr>
                </a:solidFill>
              </a:rPr>
              <a:t>Gestão do</a:t>
            </a:r>
            <a:r>
              <a:rPr lang="pt-BR" sz="1400" baseline="0" dirty="0">
                <a:solidFill>
                  <a:schemeClr val="accent1">
                    <a:lumMod val="50000"/>
                  </a:schemeClr>
                </a:solidFill>
              </a:rPr>
              <a:t> Conhecimento nas Organizações</a:t>
            </a:r>
            <a:endParaRPr lang="pt-BR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2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9780">
            <a:off x="7327719" y="-478741"/>
            <a:ext cx="2069782" cy="193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136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9981"/>
            <a:ext cx="8888663" cy="881063"/>
          </a:xfrm>
        </p:spPr>
        <p:txBody>
          <a:bodyPr>
            <a:normAutofit/>
          </a:bodyPr>
          <a:lstStyle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44" y="1023929"/>
            <a:ext cx="8775020" cy="509309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224971" y="6285076"/>
            <a:ext cx="2644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400" dirty="0" smtClean="0">
                <a:solidFill>
                  <a:srgbClr val="FCCA80"/>
                </a:solidFill>
              </a:rPr>
              <a:t>Excel</a:t>
            </a:r>
            <a:r>
              <a:rPr lang="pt-BR" sz="1400" baseline="0" dirty="0" smtClean="0">
                <a:solidFill>
                  <a:srgbClr val="FCCA80"/>
                </a:solidFill>
              </a:rPr>
              <a:t> para </a:t>
            </a:r>
            <a:r>
              <a:rPr lang="pt-BR" sz="1400" dirty="0" smtClean="0">
                <a:solidFill>
                  <a:srgbClr val="FCCA80"/>
                </a:solidFill>
              </a:rPr>
              <a:t>BI Self Service</a:t>
            </a:r>
            <a:endParaRPr lang="pt-BR" sz="1400" dirty="0">
              <a:solidFill>
                <a:srgbClr val="FCCA80"/>
              </a:solidFill>
            </a:endParaRPr>
          </a:p>
          <a:p>
            <a:pPr algn="l"/>
            <a:r>
              <a:rPr lang="pt-BR" sz="1400" dirty="0" smtClean="0">
                <a:solidFill>
                  <a:srgbClr val="FCCA80"/>
                </a:solidFill>
              </a:rPr>
              <a:t>Aula 7: Fundamentos Power </a:t>
            </a:r>
            <a:r>
              <a:rPr lang="pt-BR" sz="1400" dirty="0" err="1" smtClean="0">
                <a:solidFill>
                  <a:srgbClr val="FCCA80"/>
                </a:solidFill>
              </a:rPr>
              <a:t>Pivot</a:t>
            </a:r>
            <a:r>
              <a:rPr lang="pt-BR" sz="1400" dirty="0" smtClean="0">
                <a:solidFill>
                  <a:srgbClr val="FCCA80"/>
                </a:solidFill>
              </a:rPr>
              <a:t> </a:t>
            </a:r>
            <a:endParaRPr lang="pt-BR" sz="1400" dirty="0">
              <a:solidFill>
                <a:srgbClr val="FCCA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87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wm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250" y="187327"/>
            <a:ext cx="8836980" cy="815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968" y="1556084"/>
            <a:ext cx="8690262" cy="4605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3"/>
          </p:nvPr>
        </p:nvSpPr>
        <p:spPr>
          <a:xfrm>
            <a:off x="222250" y="925764"/>
            <a:ext cx="8836981" cy="3715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l"/>
            <a:r>
              <a:rPr lang="pt-BR"/>
              <a:t> Subtítulo mestre</a:t>
            </a:r>
            <a:endParaRPr lang="pt-BR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0" y="6235700"/>
            <a:ext cx="9144000" cy="622300"/>
          </a:xfrm>
          <a:prstGeom prst="rect">
            <a:avLst/>
          </a:prstGeom>
          <a:solidFill>
            <a:srgbClr val="002A5E"/>
          </a:solidFill>
          <a:ln>
            <a:solidFill>
              <a:srgbClr val="002A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461" y="6314110"/>
            <a:ext cx="805771" cy="469306"/>
          </a:xfrm>
          <a:prstGeom prst="rect">
            <a:avLst/>
          </a:prstGeom>
        </p:spPr>
      </p:pic>
      <p:sp>
        <p:nvSpPr>
          <p:cNvPr id="17" name="CaixaDeTexto 16"/>
          <p:cNvSpPr txBox="1"/>
          <p:nvPr userDrawn="1"/>
        </p:nvSpPr>
        <p:spPr>
          <a:xfrm>
            <a:off x="5748858" y="6294954"/>
            <a:ext cx="249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</a:rPr>
              <a:t>Empresa</a:t>
            </a:r>
            <a:r>
              <a:rPr lang="pt-BR" sz="1400" baseline="0" dirty="0">
                <a:solidFill>
                  <a:schemeClr val="bg1"/>
                </a:solidFill>
              </a:rPr>
              <a:t> de Pesquisa Energética</a:t>
            </a:r>
          </a:p>
          <a:p>
            <a:pPr algn="r"/>
            <a:r>
              <a:rPr lang="pt-BR" sz="1400" baseline="0" dirty="0">
                <a:solidFill>
                  <a:schemeClr val="bg1"/>
                </a:solidFill>
              </a:rPr>
              <a:t>Ministério de Minas e Energia</a:t>
            </a:r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23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6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9780">
            <a:off x="7327719" y="-478741"/>
            <a:ext cx="2069782" cy="193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2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4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11" Type="http://schemas.openxmlformats.org/officeDocument/2006/relationships/image" Target="../media/image16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7.gif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9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hyperlink" Target="https://www.genmymodel.com/" TargetMode="Externa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1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5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3.jpe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26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27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29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31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32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34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35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36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38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7" Type="http://schemas.openxmlformats.org/officeDocument/2006/relationships/image" Target="../media/image39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7" Type="http://schemas.openxmlformats.org/officeDocument/2006/relationships/image" Target="../media/image40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41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7" Type="http://schemas.openxmlformats.org/officeDocument/2006/relationships/image" Target="../media/image42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7" Type="http://schemas.openxmlformats.org/officeDocument/2006/relationships/image" Target="../media/image43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7" Type="http://schemas.openxmlformats.org/officeDocument/2006/relationships/image" Target="../media/image44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Layout" Target="../diagrams/layout29.xml"/><Relationship Id="rId7" Type="http://schemas.openxmlformats.org/officeDocument/2006/relationships/image" Target="../media/image45.jpe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7" Type="http://schemas.openxmlformats.org/officeDocument/2006/relationships/image" Target="../media/image47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7" Type="http://schemas.openxmlformats.org/officeDocument/2006/relationships/image" Target="../media/image48.png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Layout" Target="../diagrams/layout32.xml"/><Relationship Id="rId7" Type="http://schemas.openxmlformats.org/officeDocument/2006/relationships/image" Target="../media/image49.pn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Layout" Target="../diagrams/layout34.xml"/><Relationship Id="rId7" Type="http://schemas.openxmlformats.org/officeDocument/2006/relationships/image" Target="../media/image51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7" Type="http://schemas.openxmlformats.org/officeDocument/2006/relationships/image" Target="../media/image53.png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7" Type="http://schemas.openxmlformats.org/officeDocument/2006/relationships/image" Target="../media/image54.png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Layout" Target="../diagrams/layout37.xml"/><Relationship Id="rId7" Type="http://schemas.openxmlformats.org/officeDocument/2006/relationships/image" Target="../media/image55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kimballgroup.com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3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3710354" y="5300663"/>
            <a:ext cx="5149487" cy="6461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pt-BR" dirty="0" smtClean="0">
                <a:latin typeface="+mj-lt"/>
              </a:rPr>
              <a:t>Superintendência de Tecnologia da Informação</a:t>
            </a:r>
            <a:endParaRPr lang="pt-BR" dirty="0">
              <a:latin typeface="+mj-lt"/>
            </a:endParaRPr>
          </a:p>
        </p:txBody>
      </p:sp>
      <p:sp>
        <p:nvSpPr>
          <p:cNvPr id="7171" name="Título 2"/>
          <p:cNvSpPr>
            <a:spLocks noGrp="1"/>
          </p:cNvSpPr>
          <p:nvPr>
            <p:ph type="title"/>
          </p:nvPr>
        </p:nvSpPr>
        <p:spPr>
          <a:xfrm>
            <a:off x="405493" y="939111"/>
            <a:ext cx="7888288" cy="2449512"/>
          </a:xfrm>
        </p:spPr>
        <p:txBody>
          <a:bodyPr>
            <a:normAutofit/>
          </a:bodyPr>
          <a:lstStyle/>
          <a:p>
            <a:r>
              <a:rPr lang="pt-BR" i="1" dirty="0"/>
              <a:t>Excel para BI Self Service</a:t>
            </a:r>
            <a:endParaRPr lang="pt-BR" altLang="pt-BR" sz="4000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667250" y="3877875"/>
            <a:ext cx="4192588" cy="369332"/>
          </a:xfrm>
          <a:prstGeom prst="rect">
            <a:avLst/>
          </a:prstGeom>
          <a:solidFill>
            <a:srgbClr val="FCCA80"/>
          </a:solidFill>
          <a:ln>
            <a:noFill/>
          </a:ln>
        </p:spPr>
        <p:txBody>
          <a:bodyPr wrap="square">
            <a:spAutoFit/>
          </a:bodyPr>
          <a:lstStyle/>
          <a:p>
            <a:pPr algn="r" defTabSz="914400">
              <a:defRPr/>
            </a:pPr>
            <a:r>
              <a:rPr lang="pt-BR" kern="0" dirty="0" smtClean="0">
                <a:solidFill>
                  <a:srgbClr val="002A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Aula 7 e Aula 8 – Fundamentos Power </a:t>
            </a:r>
            <a:r>
              <a:rPr lang="pt-BR" kern="0" dirty="0" err="1" smtClean="0">
                <a:solidFill>
                  <a:srgbClr val="002A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Pivot</a:t>
            </a:r>
            <a:endParaRPr lang="pt-BR" kern="0" dirty="0">
              <a:solidFill>
                <a:srgbClr val="002A5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2" y="6270173"/>
            <a:ext cx="2162629" cy="587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7432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461"/>
            <a:ext cx="8665555" cy="736449"/>
          </a:xfrm>
        </p:spPr>
        <p:txBody>
          <a:bodyPr>
            <a:normAutofit fontScale="90000"/>
          </a:bodyPr>
          <a:lstStyle/>
          <a:p>
            <a:r>
              <a:rPr lang="pt-BR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Tradução entre Modelagem Relacional e Modelagem Dimensional – Power Query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upo 7"/>
          <p:cNvGrpSpPr/>
          <p:nvPr/>
        </p:nvGrpSpPr>
        <p:grpSpPr>
          <a:xfrm>
            <a:off x="334542" y="3548959"/>
            <a:ext cx="5064561" cy="2463383"/>
            <a:chOff x="88185" y="815483"/>
            <a:chExt cx="9359436" cy="4798508"/>
          </a:xfrm>
        </p:grpSpPr>
        <p:sp>
          <p:nvSpPr>
            <p:cNvPr id="3" name="Retângulo 2">
              <a:extLst>
                <a:ext uri="{FF2B5EF4-FFF2-40B4-BE49-F238E27FC236}">
                  <a16:creationId xmlns="" xmlns:a16="http://schemas.microsoft.com/office/drawing/2014/main" id="{D6847647-8656-4B6C-86E7-1A283269FA94}"/>
                </a:ext>
              </a:extLst>
            </p:cNvPr>
            <p:cNvSpPr/>
            <p:nvPr/>
          </p:nvSpPr>
          <p:spPr>
            <a:xfrm>
              <a:off x="88185" y="1906129"/>
              <a:ext cx="1637414" cy="11407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Dado Externo</a:t>
              </a:r>
            </a:p>
          </p:txBody>
        </p:sp>
        <p:cxnSp>
          <p:nvCxnSpPr>
            <p:cNvPr id="6" name="Conector: Angulado 5">
              <a:extLst>
                <a:ext uri="{FF2B5EF4-FFF2-40B4-BE49-F238E27FC236}">
                  <a16:creationId xmlns="" xmlns:a16="http://schemas.microsoft.com/office/drawing/2014/main" id="{998870CA-396A-45F4-B35E-5F8DF3268189}"/>
                </a:ext>
              </a:extLst>
            </p:cNvPr>
            <p:cNvCxnSpPr>
              <a:cxnSpLocks/>
              <a:stCxn id="3" idx="3"/>
              <a:endCxn id="2052" idx="1"/>
            </p:cNvCxnSpPr>
            <p:nvPr/>
          </p:nvCxnSpPr>
          <p:spPr>
            <a:xfrm>
              <a:off x="1725599" y="2476500"/>
              <a:ext cx="454483" cy="109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2" name="Picture 4" descr="Resultado de imagem para power query">
              <a:extLst>
                <a:ext uri="{FF2B5EF4-FFF2-40B4-BE49-F238E27FC236}">
                  <a16:creationId xmlns="" xmlns:a16="http://schemas.microsoft.com/office/drawing/2014/main" id="{BA027423-1561-465B-909A-F65AD8B99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0082" y="1906129"/>
              <a:ext cx="2031884" cy="1142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Resultado de imagem para power pivot logo">
              <a:extLst>
                <a:ext uri="{FF2B5EF4-FFF2-40B4-BE49-F238E27FC236}">
                  <a16:creationId xmlns="" xmlns:a16="http://schemas.microsoft.com/office/drawing/2014/main" id="{7C7C50AB-69E9-4121-BFE1-9D66D98D15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1526" y="1999067"/>
              <a:ext cx="2836235" cy="954866"/>
            </a:xfrm>
            <a:prstGeom prst="rect">
              <a:avLst/>
            </a:prstGeom>
            <a:noFill/>
            <a:ln w="88900">
              <a:solidFill>
                <a:srgbClr val="005024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tângulo 12">
              <a:extLst>
                <a:ext uri="{FF2B5EF4-FFF2-40B4-BE49-F238E27FC236}">
                  <a16:creationId xmlns="" xmlns:a16="http://schemas.microsoft.com/office/drawing/2014/main" id="{6FDB50C1-F7A2-4796-B804-FCDF039897F1}"/>
                </a:ext>
              </a:extLst>
            </p:cNvPr>
            <p:cNvSpPr/>
            <p:nvPr/>
          </p:nvSpPr>
          <p:spPr>
            <a:xfrm>
              <a:off x="1892587" y="903767"/>
              <a:ext cx="6687887" cy="471022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pt-BR" sz="1400" b="1" dirty="0">
                  <a:solidFill>
                    <a:srgbClr val="005024"/>
                  </a:solidFill>
                </a:rPr>
                <a:t>Ambiente do Excel</a:t>
              </a:r>
            </a:p>
          </p:txBody>
        </p:sp>
        <p:cxnSp>
          <p:nvCxnSpPr>
            <p:cNvPr id="15" name="Conector: Angulado 14">
              <a:extLst>
                <a:ext uri="{FF2B5EF4-FFF2-40B4-BE49-F238E27FC236}">
                  <a16:creationId xmlns="" xmlns:a16="http://schemas.microsoft.com/office/drawing/2014/main" id="{8C27F857-4367-4DEC-BA84-DDBB6A9D4F60}"/>
                </a:ext>
              </a:extLst>
            </p:cNvPr>
            <p:cNvCxnSpPr>
              <a:cxnSpLocks/>
              <a:stCxn id="2052" idx="3"/>
              <a:endCxn id="2054" idx="1"/>
            </p:cNvCxnSpPr>
            <p:nvPr/>
          </p:nvCxnSpPr>
          <p:spPr>
            <a:xfrm flipV="1">
              <a:off x="4211966" y="2476500"/>
              <a:ext cx="1199560" cy="109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Imagem 17">
              <a:extLst>
                <a:ext uri="{FF2B5EF4-FFF2-40B4-BE49-F238E27FC236}">
                  <a16:creationId xmlns="" xmlns:a16="http://schemas.microsoft.com/office/drawing/2014/main" id="{C5B1014E-BB60-4EAA-BBD6-17C25B569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77345" y="3353538"/>
              <a:ext cx="2437359" cy="1443573"/>
            </a:xfrm>
            <a:prstGeom prst="rect">
              <a:avLst/>
            </a:prstGeom>
          </p:spPr>
        </p:pic>
        <p:cxnSp>
          <p:nvCxnSpPr>
            <p:cNvPr id="22" name="Conector: Angulado 21">
              <a:extLst>
                <a:ext uri="{FF2B5EF4-FFF2-40B4-BE49-F238E27FC236}">
                  <a16:creationId xmlns="" xmlns:a16="http://schemas.microsoft.com/office/drawing/2014/main" id="{2A68CD5C-DEB8-4FBC-9378-9EE1F3EA1EE1}"/>
                </a:ext>
              </a:extLst>
            </p:cNvPr>
            <p:cNvCxnSpPr>
              <a:cxnSpLocks/>
              <a:stCxn id="18" idx="0"/>
              <a:endCxn id="2052" idx="2"/>
            </p:cNvCxnSpPr>
            <p:nvPr/>
          </p:nvCxnSpPr>
          <p:spPr>
            <a:xfrm rot="16200000" flipV="1">
              <a:off x="3043788" y="3201300"/>
              <a:ext cx="304474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Imagem 23">
              <a:extLst>
                <a:ext uri="{FF2B5EF4-FFF2-40B4-BE49-F238E27FC236}">
                  <a16:creationId xmlns="" xmlns:a16="http://schemas.microsoft.com/office/drawing/2014/main" id="{584EFD03-82A2-487C-BB55-455ED441B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09062" y="3737680"/>
              <a:ext cx="1133475" cy="6762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="" xmlns:a16="http://schemas.microsoft.com/office/drawing/2014/main" id="{4901FA74-C0F2-4024-8173-918B7009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2907" y="3726219"/>
              <a:ext cx="1133475" cy="676275"/>
            </a:xfrm>
            <a:prstGeom prst="rect">
              <a:avLst/>
            </a:prstGeom>
          </p:spPr>
        </p:pic>
        <p:pic>
          <p:nvPicPr>
            <p:cNvPr id="26" name="Imagem 25">
              <a:extLst>
                <a:ext uri="{FF2B5EF4-FFF2-40B4-BE49-F238E27FC236}">
                  <a16:creationId xmlns="" xmlns:a16="http://schemas.microsoft.com/office/drawing/2014/main" id="{024B4718-625E-4954-9730-8F239D438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96382" y="3735238"/>
              <a:ext cx="1133475" cy="676275"/>
            </a:xfrm>
            <a:prstGeom prst="rect">
              <a:avLst/>
            </a:prstGeom>
          </p:spPr>
        </p:pic>
        <p:pic>
          <p:nvPicPr>
            <p:cNvPr id="32" name="Imagem 31">
              <a:extLst>
                <a:ext uri="{FF2B5EF4-FFF2-40B4-BE49-F238E27FC236}">
                  <a16:creationId xmlns="" xmlns:a16="http://schemas.microsoft.com/office/drawing/2014/main" id="{92812B99-6CB5-41BF-BFBE-05331E2AB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29745" y="3505938"/>
              <a:ext cx="2437359" cy="1443573"/>
            </a:xfrm>
            <a:prstGeom prst="rect">
              <a:avLst/>
            </a:prstGeom>
          </p:spPr>
        </p:pic>
        <p:pic>
          <p:nvPicPr>
            <p:cNvPr id="33" name="Imagem 32">
              <a:extLst>
                <a:ext uri="{FF2B5EF4-FFF2-40B4-BE49-F238E27FC236}">
                  <a16:creationId xmlns="" xmlns:a16="http://schemas.microsoft.com/office/drawing/2014/main" id="{DD23961C-28D7-49B7-90E7-4E6657451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82145" y="3658338"/>
              <a:ext cx="2437359" cy="1443573"/>
            </a:xfrm>
            <a:prstGeom prst="rect">
              <a:avLst/>
            </a:prstGeom>
          </p:spPr>
        </p:pic>
        <p:cxnSp>
          <p:nvCxnSpPr>
            <p:cNvPr id="34" name="Conector: Angulado 33">
              <a:extLst>
                <a:ext uri="{FF2B5EF4-FFF2-40B4-BE49-F238E27FC236}">
                  <a16:creationId xmlns="" xmlns:a16="http://schemas.microsoft.com/office/drawing/2014/main" id="{1D89C212-727D-4BF1-A59B-A7D3B0C32255}"/>
                </a:ext>
              </a:extLst>
            </p:cNvPr>
            <p:cNvCxnSpPr>
              <a:cxnSpLocks/>
              <a:stCxn id="2054" idx="2"/>
              <a:endCxn id="24" idx="0"/>
            </p:cNvCxnSpPr>
            <p:nvPr/>
          </p:nvCxnSpPr>
          <p:spPr>
            <a:xfrm rot="5400000">
              <a:off x="5860849" y="2768884"/>
              <a:ext cx="783747" cy="115384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: Angulado 39">
              <a:extLst>
                <a:ext uri="{FF2B5EF4-FFF2-40B4-BE49-F238E27FC236}">
                  <a16:creationId xmlns="" xmlns:a16="http://schemas.microsoft.com/office/drawing/2014/main" id="{ED68FAEC-B636-485D-B53A-A486E46AA025}"/>
                </a:ext>
              </a:extLst>
            </p:cNvPr>
            <p:cNvCxnSpPr>
              <a:cxnSpLocks/>
              <a:stCxn id="2054" idx="2"/>
              <a:endCxn id="25" idx="0"/>
            </p:cNvCxnSpPr>
            <p:nvPr/>
          </p:nvCxnSpPr>
          <p:spPr>
            <a:xfrm rot="16200000" flipH="1">
              <a:off x="6443501" y="3340075"/>
              <a:ext cx="772286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: Angulado 42">
              <a:extLst>
                <a:ext uri="{FF2B5EF4-FFF2-40B4-BE49-F238E27FC236}">
                  <a16:creationId xmlns="" xmlns:a16="http://schemas.microsoft.com/office/drawing/2014/main" id="{A7BFDA8D-4F7A-4F43-B84F-AD8DC9476601}"/>
                </a:ext>
              </a:extLst>
            </p:cNvPr>
            <p:cNvCxnSpPr>
              <a:cxnSpLocks/>
              <a:stCxn id="2054" idx="2"/>
              <a:endCxn id="26" idx="0"/>
            </p:cNvCxnSpPr>
            <p:nvPr/>
          </p:nvCxnSpPr>
          <p:spPr>
            <a:xfrm rot="16200000" flipH="1">
              <a:off x="7005730" y="2777847"/>
              <a:ext cx="781305" cy="113347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tângulo de cantos arredondados 3"/>
            <p:cNvSpPr/>
            <p:nvPr/>
          </p:nvSpPr>
          <p:spPr>
            <a:xfrm>
              <a:off x="1718071" y="3231325"/>
              <a:ext cx="3216067" cy="2218861"/>
            </a:xfrm>
            <a:prstGeom prst="roundRect">
              <a:avLst/>
            </a:prstGeom>
            <a:solidFill>
              <a:schemeClr val="bg2">
                <a:alpha val="3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244458" y="4698748"/>
              <a:ext cx="1883132" cy="659481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pt-BR" sz="1600" dirty="0" smtClean="0">
                  <a:solidFill>
                    <a:schemeClr val="bg1"/>
                  </a:solidFill>
                </a:rPr>
                <a:t>Relacional</a:t>
              </a:r>
              <a:endParaRPr lang="pt-BR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Conector de seta reta 8"/>
            <p:cNvCxnSpPr>
              <a:stCxn id="5" idx="0"/>
              <a:endCxn id="4" idx="1"/>
            </p:cNvCxnSpPr>
            <p:nvPr/>
          </p:nvCxnSpPr>
          <p:spPr>
            <a:xfrm flipV="1">
              <a:off x="1186025" y="4340755"/>
              <a:ext cx="532046" cy="357993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tângulo de cantos arredondados 26"/>
            <p:cNvSpPr/>
            <p:nvPr/>
          </p:nvSpPr>
          <p:spPr>
            <a:xfrm>
              <a:off x="5033550" y="1670950"/>
              <a:ext cx="3616956" cy="1547380"/>
            </a:xfrm>
            <a:prstGeom prst="roundRect">
              <a:avLst/>
            </a:prstGeom>
            <a:solidFill>
              <a:srgbClr val="005024">
                <a:alpha val="34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7456302" y="815483"/>
              <a:ext cx="1991319" cy="599529"/>
            </a:xfrm>
            <a:prstGeom prst="rect">
              <a:avLst/>
            </a:prstGeom>
            <a:solidFill>
              <a:srgbClr val="005024"/>
            </a:solidFill>
          </p:spPr>
          <p:txBody>
            <a:bodyPr wrap="none" rtlCol="0">
              <a:spAutoFit/>
            </a:bodyPr>
            <a:lstStyle/>
            <a:p>
              <a:r>
                <a:rPr lang="pt-BR" sz="1400" dirty="0" smtClean="0">
                  <a:solidFill>
                    <a:schemeClr val="bg1"/>
                  </a:solidFill>
                </a:rPr>
                <a:t>Dimensional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Conector de seta reta 10"/>
            <p:cNvCxnSpPr>
              <a:stCxn id="28" idx="2"/>
              <a:endCxn id="27" idx="0"/>
            </p:cNvCxnSpPr>
            <p:nvPr/>
          </p:nvCxnSpPr>
          <p:spPr>
            <a:xfrm flipH="1">
              <a:off x="6842029" y="1415012"/>
              <a:ext cx="1609933" cy="255937"/>
            </a:xfrm>
            <a:prstGeom prst="straightConnector1">
              <a:avLst/>
            </a:prstGeom>
            <a:ln w="47625">
              <a:solidFill>
                <a:srgbClr val="00502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tângulo de cantos arredondados 28"/>
          <p:cNvSpPr/>
          <p:nvPr/>
        </p:nvSpPr>
        <p:spPr>
          <a:xfrm>
            <a:off x="1363579" y="4054705"/>
            <a:ext cx="1327637" cy="697336"/>
          </a:xfrm>
          <a:prstGeom prst="roundRect">
            <a:avLst/>
          </a:prstGeom>
          <a:solidFill>
            <a:srgbClr val="FAA429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95661" y="792433"/>
            <a:ext cx="57018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tradução da modelagem relacional normalizada, usada nos dados adicionais da pasta de trabalho do Excel e em muitos dos dados externos, é feita pelo </a:t>
            </a:r>
            <a:r>
              <a:rPr lang="pt-BR" b="1" dirty="0" smtClean="0"/>
              <a:t>POWER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As consultas Power Query se referem aos elementos da Modelagem Dimensional: </a:t>
            </a:r>
            <a:r>
              <a:rPr lang="pt-BR" dirty="0"/>
              <a:t>T</a:t>
            </a:r>
            <a:r>
              <a:rPr lang="pt-BR" dirty="0" smtClean="0"/>
              <a:t>abelas Fato e Tabelas Dimensão.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Estas consultas são carregadas diretamente no “Modelo de Dados do Excel”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11"/>
          <a:srcRect l="72871" t="10147" b="14005"/>
          <a:stretch/>
        </p:blipFill>
        <p:spPr>
          <a:xfrm>
            <a:off x="5797495" y="865377"/>
            <a:ext cx="3002657" cy="506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7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461"/>
            <a:ext cx="8665555" cy="736449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Modelagem Dimensional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86607" y="733988"/>
            <a:ext cx="87224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Modelagem </a:t>
            </a:r>
            <a:r>
              <a:rPr lang="pt-BR" dirty="0"/>
              <a:t>D</a:t>
            </a:r>
            <a:r>
              <a:rPr lang="pt-BR" dirty="0" smtClean="0"/>
              <a:t>imensional prepara os dados para serem consumidos por consultas OLAP (uma forma avançada de Tabela Dinâmica)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ideia é montar estruturas no que chamamos de esquema ESTRELA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Este esquema tem dois tipos de tabelas: FATO e DIMENSÃO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TABELA FATO: possui registros a respeito dos eventos que você quer contabilizar, somar, agregar por média, máximo etc. Exemplo: uma compra, com seu valor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TABELA </a:t>
            </a:r>
            <a:r>
              <a:rPr lang="pt-BR" dirty="0" smtClean="0"/>
              <a:t>DIMENSÃO: possui as categorizações dos FATOS. Estas categorizações são usadas para “fatiar” e filtrar nossas análises. Exemplo: produto comprado, cliente que efetuou a compra, filial onde a compra foi feita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  <p:pic>
        <p:nvPicPr>
          <p:cNvPr id="1026" name="Picture 2" descr="Resultado de imagem para star schema kimball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6" r="24525"/>
          <a:stretch/>
        </p:blipFill>
        <p:spPr bwMode="auto">
          <a:xfrm>
            <a:off x="81481" y="3263775"/>
            <a:ext cx="3168714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8"/>
          <a:srcRect l="16205" t="20197" r="18528" b="26469"/>
          <a:stretch/>
        </p:blipFill>
        <p:spPr>
          <a:xfrm>
            <a:off x="3938257" y="3263775"/>
            <a:ext cx="4526733" cy="295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4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461"/>
            <a:ext cx="8665555" cy="736449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Modelagem Dimensional – </a:t>
            </a:r>
            <a:r>
              <a:rPr lang="pt-BR" b="0" dirty="0">
                <a:solidFill>
                  <a:schemeClr val="tx2"/>
                </a:solidFill>
              </a:rPr>
              <a:t>T</a:t>
            </a:r>
            <a:r>
              <a:rPr lang="pt-BR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abelas Fato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-266477" y="733988"/>
            <a:ext cx="87224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As Tabelas </a:t>
            </a:r>
            <a:r>
              <a:rPr lang="pt-BR" b="1" dirty="0"/>
              <a:t>Fato</a:t>
            </a:r>
            <a:r>
              <a:rPr lang="pt-BR" dirty="0"/>
              <a:t> possuem basicamente campos numéricos e </a:t>
            </a:r>
            <a:r>
              <a:rPr lang="pt-BR" dirty="0" smtClean="0"/>
              <a:t>métricas. As métricas agregam os valores de diversas formas.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Cada registro da tabela Fato é um GRÃO DE INFORMAÇÃO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 smtClean="0"/>
              <a:t>Quase </a:t>
            </a:r>
            <a:r>
              <a:rPr lang="pt-BR" dirty="0"/>
              <a:t>sempre, as </a:t>
            </a:r>
            <a:r>
              <a:rPr lang="pt-BR" dirty="0" smtClean="0"/>
              <a:t>MEDIDAS </a:t>
            </a:r>
            <a:r>
              <a:rPr lang="pt-BR" dirty="0"/>
              <a:t>das Tabelas </a:t>
            </a:r>
            <a:r>
              <a:rPr lang="pt-BR" dirty="0" smtClean="0"/>
              <a:t>FATO </a:t>
            </a:r>
            <a:r>
              <a:rPr lang="pt-BR" dirty="0"/>
              <a:t>são configuradas como os Valores das Tabelas </a:t>
            </a:r>
            <a:r>
              <a:rPr lang="pt-BR" dirty="0" smtClean="0"/>
              <a:t>Dinâmicas.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 smtClean="0"/>
              <a:t>As medidas </a:t>
            </a:r>
            <a:r>
              <a:rPr lang="pt-BR" dirty="0"/>
              <a:t>das Tabelas Fato são as instruções que mostram como devem ser calculados os valores que são mostrados nas células internas da Tabela Dinâmica.</a:t>
            </a:r>
            <a:endParaRPr lang="pt-BR" dirty="0" smtClean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7"/>
          <a:srcRect l="15992"/>
          <a:stretch/>
        </p:blipFill>
        <p:spPr>
          <a:xfrm>
            <a:off x="1696951" y="2807589"/>
            <a:ext cx="5463562" cy="405041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2086447" y="5334000"/>
            <a:ext cx="841972" cy="1381124"/>
          </a:xfrm>
          <a:prstGeom prst="rect">
            <a:avLst/>
          </a:prstGeom>
          <a:solidFill>
            <a:srgbClr val="FAA429">
              <a:alpha val="34000"/>
            </a:srgbClr>
          </a:solidFill>
          <a:ln w="444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6046207" y="5877937"/>
            <a:ext cx="1114306" cy="303788"/>
          </a:xfrm>
          <a:prstGeom prst="rect">
            <a:avLst/>
          </a:prstGeom>
          <a:solidFill>
            <a:srgbClr val="FAA429">
              <a:alpha val="34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112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461"/>
            <a:ext cx="8665555" cy="736449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Modelagem Dimensional – </a:t>
            </a:r>
            <a:r>
              <a:rPr lang="pt-BR" b="0" dirty="0">
                <a:solidFill>
                  <a:schemeClr val="tx2"/>
                </a:solidFill>
              </a:rPr>
              <a:t>T</a:t>
            </a:r>
            <a:r>
              <a:rPr lang="pt-BR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abelas Dimensão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-266477" y="733988"/>
            <a:ext cx="87224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As Tabelas </a:t>
            </a:r>
            <a:r>
              <a:rPr lang="pt-BR" b="1" dirty="0"/>
              <a:t>Dimensão</a:t>
            </a:r>
            <a:r>
              <a:rPr lang="pt-BR" dirty="0"/>
              <a:t> possuem basicamente campos de atributos textuais, descritivos, que são usados para categorizar os registros das Tabelas Fato. </a:t>
            </a:r>
            <a:endParaRPr lang="pt-B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Quase </a:t>
            </a:r>
            <a:r>
              <a:rPr lang="pt-BR" dirty="0"/>
              <a:t>sempre, os atributos das Tabelas Dimensão são configurados como </a:t>
            </a:r>
            <a:r>
              <a:rPr lang="pt-BR" dirty="0" smtClean="0"/>
              <a:t>Linhas </a:t>
            </a:r>
            <a:r>
              <a:rPr lang="pt-BR" dirty="0"/>
              <a:t>e </a:t>
            </a:r>
            <a:r>
              <a:rPr lang="pt-BR" dirty="0" smtClean="0"/>
              <a:t>Colunas </a:t>
            </a:r>
            <a:r>
              <a:rPr lang="pt-BR" dirty="0"/>
              <a:t>das Tabelas </a:t>
            </a:r>
            <a:r>
              <a:rPr lang="pt-BR" dirty="0" smtClean="0"/>
              <a:t>Dinâmicas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Campos </a:t>
            </a:r>
            <a:r>
              <a:rPr lang="pt-BR" dirty="0"/>
              <a:t>das Tabelas Dimensão são a referência para as categorizações e filtros dos dados da Tabela Fato.</a:t>
            </a:r>
            <a:endParaRPr lang="pt-BR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522" y="2488314"/>
            <a:ext cx="6310265" cy="4159373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5106155" y="5613149"/>
            <a:ext cx="1186004" cy="307818"/>
          </a:xfrm>
          <a:prstGeom prst="rect">
            <a:avLst/>
          </a:prstGeom>
          <a:solidFill>
            <a:srgbClr val="C00000">
              <a:alpha val="3400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2171323" y="5068431"/>
            <a:ext cx="399861" cy="1341421"/>
          </a:xfrm>
          <a:prstGeom prst="rect">
            <a:avLst/>
          </a:prstGeom>
          <a:solidFill>
            <a:srgbClr val="C00000">
              <a:alpha val="3400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6228783" y="4956156"/>
            <a:ext cx="1186004" cy="307818"/>
          </a:xfrm>
          <a:prstGeom prst="rect">
            <a:avLst/>
          </a:prstGeom>
          <a:solidFill>
            <a:srgbClr val="005024">
              <a:alpha val="34000"/>
            </a:srgbClr>
          </a:solidFill>
          <a:ln w="44450">
            <a:solidFill>
              <a:srgbClr val="005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2571184" y="4802247"/>
            <a:ext cx="1186004" cy="307818"/>
          </a:xfrm>
          <a:prstGeom prst="rect">
            <a:avLst/>
          </a:prstGeom>
          <a:solidFill>
            <a:srgbClr val="005024">
              <a:alpha val="34000"/>
            </a:srgbClr>
          </a:solidFill>
          <a:ln w="44450">
            <a:solidFill>
              <a:srgbClr val="005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5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461"/>
            <a:ext cx="8665555" cy="736449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Modelagem Dimensional – Relação 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5" r="26476" b="4323"/>
          <a:stretch/>
        </p:blipFill>
        <p:spPr bwMode="auto">
          <a:xfrm>
            <a:off x="85882" y="1997881"/>
            <a:ext cx="8907120" cy="4822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-447546" y="580079"/>
            <a:ext cx="87224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As Tabelas </a:t>
            </a:r>
            <a:r>
              <a:rPr lang="pt-BR" b="1" dirty="0" smtClean="0"/>
              <a:t>Dimensão </a:t>
            </a:r>
            <a:r>
              <a:rPr lang="pt-BR" dirty="0" smtClean="0"/>
              <a:t>e</a:t>
            </a:r>
            <a:r>
              <a:rPr lang="pt-BR" b="1" dirty="0" smtClean="0"/>
              <a:t> Fato</a:t>
            </a:r>
            <a:r>
              <a:rPr lang="pt-BR" dirty="0" smtClean="0"/>
              <a:t> se relacionam da forma 1 para N: </a:t>
            </a:r>
            <a:r>
              <a:rPr lang="pt-BR" b="1" dirty="0" smtClean="0"/>
              <a:t>UM FATO SE RELACIONA COM UMA DIMENSÃO. UMA DIMENSÃO PODE SE RELACIONAR COM VÁRIOS FATOS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Exemplo de Modelo Dimensional no Power </a:t>
            </a:r>
            <a:r>
              <a:rPr lang="pt-BR" dirty="0" err="1" smtClean="0"/>
              <a:t>Pivot</a:t>
            </a:r>
            <a:r>
              <a:rPr lang="pt-BR" dirty="0" smtClean="0"/>
              <a:t>. Vamos aprender posteriormente como criar este modelo e relacionar as tabelas </a:t>
            </a:r>
          </a:p>
        </p:txBody>
      </p:sp>
    </p:spTree>
    <p:extLst>
      <p:ext uri="{BB962C8B-B14F-4D97-AF65-F5344CB8AC3E}">
        <p14:creationId xmlns:p14="http://schemas.microsoft.com/office/powerpoint/2010/main" val="239332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5884382" cy="6970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dirty="0">
                <a:solidFill>
                  <a:srgbClr val="002A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Cubo OLAP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4" t="33085" r="29012" b="18767"/>
          <a:stretch/>
        </p:blipFill>
        <p:spPr bwMode="auto">
          <a:xfrm>
            <a:off x="638512" y="2743420"/>
            <a:ext cx="6528102" cy="342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74171" y="633046"/>
            <a:ext cx="82664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Uma outra forma de abstrair o esquema dimensional estrela é usando a ideia do Cubo OLAP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Nesta metáfora, o cubo contém um conjunto de GRÃOS DE INFORMAÇÃO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Cada grão está em uma posição dentro do cubo (um cubinho dentro do cubo) que corresponde a UM VALOR DE CADA DIMENSÃO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Um Cubo OLAP pode conter muito mais que 3 dimensões, ou seja, pode ser um hipercubo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338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5884382" cy="6970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dirty="0">
                <a:solidFill>
                  <a:srgbClr val="002A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Cubo </a:t>
            </a:r>
            <a:r>
              <a:rPr lang="pt-BR" sz="3600" dirty="0" smtClean="0">
                <a:solidFill>
                  <a:srgbClr val="002A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OLAP - Operações</a:t>
            </a:r>
            <a:endParaRPr lang="pt-BR" sz="3600" dirty="0">
              <a:solidFill>
                <a:srgbClr val="002A5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74171" y="633046"/>
            <a:ext cx="82664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Veremos a seguir que realizar uma Consulta OLAP corresponde a projetar as informações de um cubo OLAP em uma tabela de duas dimensões (linha e coluna)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Esta metáfora do cubo nos permite imaginar a manipulação dos dados como se fossem operações de rotação, fatiamento etc. aplicadas a um cubo de informações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Na nossa prática do Power </a:t>
            </a:r>
            <a:r>
              <a:rPr lang="pt-BR" dirty="0" err="1" smtClean="0"/>
              <a:t>Pivot</a:t>
            </a:r>
            <a:r>
              <a:rPr lang="pt-BR" dirty="0" smtClean="0"/>
              <a:t>, manipularemos o “cubo” executando implicitamente estas operações, ao escolher os campos que serão Linhas, Colunas, ao usar as segmentações etc. </a:t>
            </a:r>
          </a:p>
        </p:txBody>
      </p:sp>
      <p:pic>
        <p:nvPicPr>
          <p:cNvPr id="5124" name="Picture 4" descr="Resultado de imagem para olap cube oper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1" y="2878346"/>
            <a:ext cx="8099425" cy="33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4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5884382" cy="6970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dirty="0" smtClean="0">
                <a:solidFill>
                  <a:srgbClr val="002A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Consulta  OLAP no Power </a:t>
            </a:r>
            <a:r>
              <a:rPr lang="pt-BR" sz="3600" dirty="0" err="1" smtClean="0">
                <a:solidFill>
                  <a:srgbClr val="002A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</a:t>
            </a:r>
            <a:endParaRPr lang="pt-BR" sz="3600" dirty="0">
              <a:solidFill>
                <a:srgbClr val="002A5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17021" y="697093"/>
            <a:ext cx="8266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Para nosso ambiente do Power </a:t>
            </a:r>
            <a:r>
              <a:rPr lang="pt-BR" dirty="0" err="1" smtClean="0"/>
              <a:t>Pivot</a:t>
            </a:r>
            <a:r>
              <a:rPr lang="pt-BR" dirty="0" smtClean="0"/>
              <a:t>, uma consulta OLAP é uma Tabela Dinâmica ligada ao Modelo de Dados do 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Ela pode estar ligada com um gráfico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63" y="1667074"/>
            <a:ext cx="6848960" cy="451445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132566" y="4228900"/>
            <a:ext cx="1619250" cy="1771650"/>
          </a:xfrm>
          <a:prstGeom prst="rect">
            <a:avLst/>
          </a:prstGeom>
          <a:solidFill>
            <a:srgbClr val="FAA429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737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461"/>
            <a:ext cx="8665555" cy="736449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Consulta OLAP no Power </a:t>
            </a:r>
            <a:r>
              <a:rPr lang="pt-BR" b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2355290" y="2762002"/>
            <a:ext cx="6310265" cy="4159373"/>
            <a:chOff x="1104522" y="2488314"/>
            <a:chExt cx="6310265" cy="4159373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4522" y="2488314"/>
              <a:ext cx="6310265" cy="4159373"/>
            </a:xfrm>
            <a:prstGeom prst="rect">
              <a:avLst/>
            </a:prstGeom>
          </p:spPr>
        </p:pic>
        <p:sp>
          <p:nvSpPr>
            <p:cNvPr id="9" name="Retângulo 8"/>
            <p:cNvSpPr/>
            <p:nvPr/>
          </p:nvSpPr>
          <p:spPr>
            <a:xfrm>
              <a:off x="5106155" y="5613149"/>
              <a:ext cx="1186004" cy="307818"/>
            </a:xfrm>
            <a:prstGeom prst="rect">
              <a:avLst/>
            </a:prstGeom>
            <a:solidFill>
              <a:srgbClr val="C00000">
                <a:alpha val="34000"/>
              </a:srgbClr>
            </a:solidFill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2171323" y="5068431"/>
              <a:ext cx="399861" cy="1341421"/>
            </a:xfrm>
            <a:prstGeom prst="rect">
              <a:avLst/>
            </a:prstGeom>
            <a:solidFill>
              <a:srgbClr val="C00000">
                <a:alpha val="34000"/>
              </a:srgbClr>
            </a:solidFill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6228783" y="4956156"/>
              <a:ext cx="1186004" cy="307818"/>
            </a:xfrm>
            <a:prstGeom prst="rect">
              <a:avLst/>
            </a:prstGeom>
            <a:solidFill>
              <a:srgbClr val="005024">
                <a:alpha val="34000"/>
              </a:srgbClr>
            </a:solidFill>
            <a:ln w="44450">
              <a:solidFill>
                <a:srgbClr val="0050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2571184" y="4802247"/>
              <a:ext cx="1186004" cy="307818"/>
            </a:xfrm>
            <a:prstGeom prst="rect">
              <a:avLst/>
            </a:prstGeom>
            <a:solidFill>
              <a:srgbClr val="005024">
                <a:alpha val="34000"/>
              </a:srgbClr>
            </a:solidFill>
            <a:ln w="44450">
              <a:solidFill>
                <a:srgbClr val="0050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2622582" y="5110065"/>
              <a:ext cx="841972" cy="1381124"/>
            </a:xfrm>
            <a:prstGeom prst="rect">
              <a:avLst/>
            </a:prstGeom>
            <a:solidFill>
              <a:srgbClr val="FAA429">
                <a:alpha val="34000"/>
              </a:srgbClr>
            </a:solidFill>
            <a:ln w="444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6298145" y="5613149"/>
              <a:ext cx="1045629" cy="307818"/>
            </a:xfrm>
            <a:prstGeom prst="rect">
              <a:avLst/>
            </a:prstGeom>
            <a:solidFill>
              <a:srgbClr val="FAA429">
                <a:alpha val="34000"/>
              </a:srgbClr>
            </a:solidFill>
            <a:ln w="444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CaixaDeTexto 4"/>
          <p:cNvSpPr txBox="1"/>
          <p:nvPr/>
        </p:nvSpPr>
        <p:spPr>
          <a:xfrm>
            <a:off x="0" y="580965"/>
            <a:ext cx="914400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smtClean="0"/>
              <a:t>A Configuração da Tabela Dinâmica do Power </a:t>
            </a:r>
            <a:r>
              <a:rPr lang="pt-BR" sz="1700" dirty="0" err="1" smtClean="0"/>
              <a:t>Pivot</a:t>
            </a:r>
            <a:r>
              <a:rPr lang="pt-BR" sz="1700" dirty="0" smtClean="0"/>
              <a:t> envolve a definição 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700" dirty="0" smtClean="0">
                <a:solidFill>
                  <a:srgbClr val="005024"/>
                </a:solidFill>
              </a:rPr>
              <a:t>Colunas: campos (normalmente de uma Dimensão) que determinam a categorização das colunas da tabela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700" dirty="0" smtClean="0">
                <a:solidFill>
                  <a:srgbClr val="C00000"/>
                </a:solidFill>
              </a:rPr>
              <a:t>Linhas: campos </a:t>
            </a:r>
            <a:r>
              <a:rPr lang="pt-BR" sz="1700" dirty="0">
                <a:solidFill>
                  <a:srgbClr val="C00000"/>
                </a:solidFill>
              </a:rPr>
              <a:t>(normalmente de uma Dimensão) </a:t>
            </a:r>
            <a:r>
              <a:rPr lang="pt-BR" sz="1700" dirty="0" smtClean="0">
                <a:solidFill>
                  <a:srgbClr val="C00000"/>
                </a:solidFill>
              </a:rPr>
              <a:t>que determinam a categorização das linhas da tabela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700" dirty="0" smtClean="0">
                <a:solidFill>
                  <a:schemeClr val="accent3">
                    <a:lumMod val="50000"/>
                  </a:schemeClr>
                </a:solidFill>
              </a:rPr>
              <a:t>Segmentações: Filtros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700" dirty="0" smtClean="0">
                <a:solidFill>
                  <a:srgbClr val="965B04"/>
                </a:solidFill>
              </a:rPr>
              <a:t>Valores: Medidas (Campos Calculados) escritas em linguagem DAX que agregam valores (normalmente campos das tabelas Fato) de acordo com o contexto de linhas, colunas e segmentações</a:t>
            </a:r>
            <a:endParaRPr lang="pt-BR" sz="1700" dirty="0">
              <a:solidFill>
                <a:srgbClr val="965B04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2463106" y="3541901"/>
            <a:ext cx="841972" cy="3222976"/>
          </a:xfrm>
          <a:prstGeom prst="rect">
            <a:avLst/>
          </a:prstGeom>
          <a:solidFill>
            <a:schemeClr val="bg2">
              <a:lumMod val="25000"/>
              <a:alpha val="34000"/>
            </a:schemeClr>
          </a:solidFill>
          <a:ln w="444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35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461"/>
            <a:ext cx="8665555" cy="736449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Consulta OLAP no Power </a:t>
            </a:r>
            <a:r>
              <a:rPr lang="pt-BR" b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4239910" y="3295650"/>
            <a:ext cx="4524904" cy="2895600"/>
            <a:chOff x="862589" y="2698627"/>
            <a:chExt cx="6310265" cy="4159373"/>
          </a:xfrm>
        </p:grpSpPr>
        <p:grpSp>
          <p:nvGrpSpPr>
            <p:cNvPr id="4" name="Grupo 3"/>
            <p:cNvGrpSpPr/>
            <p:nvPr/>
          </p:nvGrpSpPr>
          <p:grpSpPr>
            <a:xfrm>
              <a:off x="862589" y="2698627"/>
              <a:ext cx="6310265" cy="4159373"/>
              <a:chOff x="1104522" y="2488314"/>
              <a:chExt cx="6310265" cy="4159373"/>
            </a:xfrm>
          </p:grpSpPr>
          <p:pic>
            <p:nvPicPr>
              <p:cNvPr id="3" name="Imagem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04522" y="2488314"/>
                <a:ext cx="6310265" cy="4159373"/>
              </a:xfrm>
              <a:prstGeom prst="rect">
                <a:avLst/>
              </a:prstGeom>
            </p:spPr>
          </p:pic>
          <p:sp>
            <p:nvSpPr>
              <p:cNvPr id="9" name="Retângulo 8"/>
              <p:cNvSpPr/>
              <p:nvPr/>
            </p:nvSpPr>
            <p:spPr>
              <a:xfrm>
                <a:off x="5106155" y="5613149"/>
                <a:ext cx="1186004" cy="307818"/>
              </a:xfrm>
              <a:prstGeom prst="rect">
                <a:avLst/>
              </a:prstGeom>
              <a:solidFill>
                <a:srgbClr val="C00000">
                  <a:alpha val="34000"/>
                </a:srgbClr>
              </a:solidFill>
              <a:ln w="444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Retângulo 10"/>
              <p:cNvSpPr/>
              <p:nvPr/>
            </p:nvSpPr>
            <p:spPr>
              <a:xfrm>
                <a:off x="2171323" y="5068431"/>
                <a:ext cx="399861" cy="1341421"/>
              </a:xfrm>
              <a:prstGeom prst="rect">
                <a:avLst/>
              </a:prstGeom>
              <a:solidFill>
                <a:srgbClr val="C00000">
                  <a:alpha val="34000"/>
                </a:srgbClr>
              </a:solidFill>
              <a:ln w="444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13"/>
              <p:cNvSpPr/>
              <p:nvPr/>
            </p:nvSpPr>
            <p:spPr>
              <a:xfrm>
                <a:off x="6228783" y="4956156"/>
                <a:ext cx="1186004" cy="307818"/>
              </a:xfrm>
              <a:prstGeom prst="rect">
                <a:avLst/>
              </a:prstGeom>
              <a:solidFill>
                <a:srgbClr val="005024">
                  <a:alpha val="34000"/>
                </a:srgbClr>
              </a:solidFill>
              <a:ln w="44450">
                <a:solidFill>
                  <a:srgbClr val="0050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2571184" y="4802247"/>
                <a:ext cx="1186004" cy="307818"/>
              </a:xfrm>
              <a:prstGeom prst="rect">
                <a:avLst/>
              </a:prstGeom>
              <a:solidFill>
                <a:srgbClr val="005024">
                  <a:alpha val="34000"/>
                </a:srgbClr>
              </a:solidFill>
              <a:ln w="44450">
                <a:solidFill>
                  <a:srgbClr val="0050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2622582" y="5110065"/>
                <a:ext cx="841972" cy="1381124"/>
              </a:xfrm>
              <a:prstGeom prst="rect">
                <a:avLst/>
              </a:prstGeom>
              <a:solidFill>
                <a:srgbClr val="FAA429">
                  <a:alpha val="34000"/>
                </a:srgbClr>
              </a:solidFill>
              <a:ln w="444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Retângulo 12"/>
              <p:cNvSpPr/>
              <p:nvPr/>
            </p:nvSpPr>
            <p:spPr>
              <a:xfrm>
                <a:off x="6298145" y="5613149"/>
                <a:ext cx="1045629" cy="307818"/>
              </a:xfrm>
              <a:prstGeom prst="rect">
                <a:avLst/>
              </a:prstGeom>
              <a:solidFill>
                <a:srgbClr val="FAA429">
                  <a:alpha val="34000"/>
                </a:srgbClr>
              </a:solidFill>
              <a:ln w="444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7" name="Retângulo 16"/>
            <p:cNvSpPr/>
            <p:nvPr/>
          </p:nvSpPr>
          <p:spPr>
            <a:xfrm>
              <a:off x="932849" y="3397189"/>
              <a:ext cx="841972" cy="3222976"/>
            </a:xfrm>
            <a:prstGeom prst="rect">
              <a:avLst/>
            </a:prstGeom>
            <a:solidFill>
              <a:schemeClr val="bg2">
                <a:lumMod val="25000"/>
                <a:alpha val="34000"/>
              </a:schemeClr>
            </a:solidFill>
            <a:ln w="444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t="13962" r="72500"/>
          <a:stretch/>
        </p:blipFill>
        <p:spPr>
          <a:xfrm>
            <a:off x="228600" y="1352550"/>
            <a:ext cx="2514600" cy="4729752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514351" y="3695700"/>
            <a:ext cx="1524000" cy="200025"/>
          </a:xfrm>
          <a:prstGeom prst="rect">
            <a:avLst/>
          </a:prstGeom>
          <a:solidFill>
            <a:srgbClr val="FAA429">
              <a:alpha val="34000"/>
            </a:srgbClr>
          </a:solidFill>
          <a:ln w="444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426803" y="5038201"/>
            <a:ext cx="1373422" cy="189760"/>
          </a:xfrm>
          <a:prstGeom prst="rect">
            <a:avLst/>
          </a:prstGeom>
          <a:solidFill>
            <a:srgbClr val="005024">
              <a:alpha val="34000"/>
            </a:srgbClr>
          </a:solidFill>
          <a:ln w="44450">
            <a:solidFill>
              <a:srgbClr val="005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669240" y="2034170"/>
            <a:ext cx="1021898" cy="180673"/>
          </a:xfrm>
          <a:prstGeom prst="rect">
            <a:avLst/>
          </a:prstGeom>
          <a:solidFill>
            <a:srgbClr val="C00000">
              <a:alpha val="3400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3071785" y="744243"/>
            <a:ext cx="57208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Os atributos usados na Consulta OLAP vêm do Modelo Dimensional hospedado no Modelo de Dados do 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Medidas vão para a área de valores. No exemplo, uma métrica que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As Medidas normalmente são cálculos agregadores que usam campos de Tabelas Fato principalmente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Campos de Tabelas Dimensão são usados normalmente nas linhas e colunas e nas segmentações</a:t>
            </a:r>
          </a:p>
          <a:p>
            <a:endParaRPr lang="pt-BR" dirty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70327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19982"/>
            <a:ext cx="8888663" cy="66351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Hoje (e na próxima aula). Fundamentos do Power </a:t>
            </a:r>
            <a:r>
              <a:rPr lang="pt-BR" dirty="0" err="1" smtClean="0"/>
              <a:t>Pivot</a:t>
            </a:r>
            <a:endParaRPr lang="pt-BR" dirty="0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5557965"/>
              </p:ext>
            </p:extLst>
          </p:nvPr>
        </p:nvGraphicFramePr>
        <p:xfrm>
          <a:off x="113643" y="683493"/>
          <a:ext cx="8775022" cy="5433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657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461"/>
            <a:ext cx="8665555" cy="736449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Consulta OLAP no Power </a:t>
            </a:r>
            <a:r>
              <a:rPr lang="pt-BR" b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216973" y="2004645"/>
            <a:ext cx="8231607" cy="4784480"/>
            <a:chOff x="862589" y="2698627"/>
            <a:chExt cx="6310265" cy="4159373"/>
          </a:xfrm>
        </p:grpSpPr>
        <p:grpSp>
          <p:nvGrpSpPr>
            <p:cNvPr id="4" name="Grupo 3"/>
            <p:cNvGrpSpPr/>
            <p:nvPr/>
          </p:nvGrpSpPr>
          <p:grpSpPr>
            <a:xfrm>
              <a:off x="862589" y="2698627"/>
              <a:ext cx="6310265" cy="4159373"/>
              <a:chOff x="1104522" y="2488314"/>
              <a:chExt cx="6310265" cy="4159373"/>
            </a:xfrm>
          </p:grpSpPr>
          <p:pic>
            <p:nvPicPr>
              <p:cNvPr id="3" name="Imagem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04522" y="2488314"/>
                <a:ext cx="6310265" cy="4159373"/>
              </a:xfrm>
              <a:prstGeom prst="rect">
                <a:avLst/>
              </a:prstGeom>
            </p:spPr>
          </p:pic>
          <p:sp>
            <p:nvSpPr>
              <p:cNvPr id="9" name="Retângulo 8"/>
              <p:cNvSpPr/>
              <p:nvPr/>
            </p:nvSpPr>
            <p:spPr>
              <a:xfrm>
                <a:off x="5106155" y="5613149"/>
                <a:ext cx="1186004" cy="307818"/>
              </a:xfrm>
              <a:prstGeom prst="rect">
                <a:avLst/>
              </a:prstGeom>
              <a:solidFill>
                <a:srgbClr val="C00000">
                  <a:alpha val="34000"/>
                </a:srgbClr>
              </a:solidFill>
              <a:ln w="444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Retângulo 10"/>
              <p:cNvSpPr/>
              <p:nvPr/>
            </p:nvSpPr>
            <p:spPr>
              <a:xfrm>
                <a:off x="2171323" y="5752120"/>
                <a:ext cx="399861" cy="114653"/>
              </a:xfrm>
              <a:prstGeom prst="rect">
                <a:avLst/>
              </a:prstGeom>
              <a:solidFill>
                <a:srgbClr val="C00000">
                  <a:alpha val="34000"/>
                </a:srgbClr>
              </a:solidFill>
              <a:ln w="444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13"/>
              <p:cNvSpPr/>
              <p:nvPr/>
            </p:nvSpPr>
            <p:spPr>
              <a:xfrm>
                <a:off x="6228783" y="4956156"/>
                <a:ext cx="1186004" cy="307818"/>
              </a:xfrm>
              <a:prstGeom prst="rect">
                <a:avLst/>
              </a:prstGeom>
              <a:solidFill>
                <a:srgbClr val="005024">
                  <a:alpha val="34000"/>
                </a:srgbClr>
              </a:solidFill>
              <a:ln w="44450">
                <a:solidFill>
                  <a:srgbClr val="0050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/>
              <p:cNvSpPr/>
              <p:nvPr/>
            </p:nvSpPr>
            <p:spPr>
              <a:xfrm>
                <a:off x="3027622" y="4956156"/>
                <a:ext cx="436933" cy="153909"/>
              </a:xfrm>
              <a:prstGeom prst="rect">
                <a:avLst/>
              </a:prstGeom>
              <a:solidFill>
                <a:srgbClr val="005024">
                  <a:alpha val="34000"/>
                </a:srgbClr>
              </a:solidFill>
              <a:ln w="44450">
                <a:solidFill>
                  <a:srgbClr val="0050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/>
              <p:cNvSpPr/>
              <p:nvPr/>
            </p:nvSpPr>
            <p:spPr>
              <a:xfrm>
                <a:off x="3027621" y="5752119"/>
                <a:ext cx="436933" cy="114653"/>
              </a:xfrm>
              <a:prstGeom prst="rect">
                <a:avLst/>
              </a:prstGeom>
              <a:solidFill>
                <a:srgbClr val="FAA429">
                  <a:alpha val="34000"/>
                </a:srgbClr>
              </a:solidFill>
              <a:ln w="444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Retângulo 12"/>
              <p:cNvSpPr/>
              <p:nvPr/>
            </p:nvSpPr>
            <p:spPr>
              <a:xfrm>
                <a:off x="6298145" y="5613149"/>
                <a:ext cx="1045629" cy="307818"/>
              </a:xfrm>
              <a:prstGeom prst="rect">
                <a:avLst/>
              </a:prstGeom>
              <a:solidFill>
                <a:srgbClr val="FAA429">
                  <a:alpha val="34000"/>
                </a:srgbClr>
              </a:solidFill>
              <a:ln w="444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7" name="Retângulo 16"/>
            <p:cNvSpPr/>
            <p:nvPr/>
          </p:nvSpPr>
          <p:spPr>
            <a:xfrm>
              <a:off x="932849" y="3397189"/>
              <a:ext cx="841972" cy="3222976"/>
            </a:xfrm>
            <a:prstGeom prst="rect">
              <a:avLst/>
            </a:prstGeom>
            <a:solidFill>
              <a:schemeClr val="bg2">
                <a:lumMod val="25000"/>
                <a:alpha val="34000"/>
              </a:schemeClr>
            </a:solidFill>
            <a:ln w="444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CaixaDeTexto 4"/>
          <p:cNvSpPr txBox="1"/>
          <p:nvPr/>
        </p:nvSpPr>
        <p:spPr>
          <a:xfrm>
            <a:off x="0" y="554594"/>
            <a:ext cx="90081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É muito importante entender o conceito de contexto na Consulta  OLAP do Power </a:t>
            </a:r>
            <a:r>
              <a:rPr lang="pt-BR" dirty="0" err="1" smtClean="0"/>
              <a:t>Pivot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Medida sempre é calculada no contexto da célula seguindo as restrições definidas, nesta ordem: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/>
              <a:t>Segmentações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/>
              <a:t>Linhas e Colunas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cxnSp>
        <p:nvCxnSpPr>
          <p:cNvPr id="10" name="Conector de seta reta 9"/>
          <p:cNvCxnSpPr>
            <a:endCxn id="12" idx="1"/>
          </p:cNvCxnSpPr>
          <p:nvPr/>
        </p:nvCxnSpPr>
        <p:spPr>
          <a:xfrm flipV="1">
            <a:off x="2130202" y="5824905"/>
            <a:ext cx="595413" cy="4395"/>
          </a:xfrm>
          <a:prstGeom prst="straightConnector1">
            <a:avLst/>
          </a:prstGeom>
          <a:ln w="539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>
            <a:stCxn id="15" idx="2"/>
            <a:endCxn id="12" idx="0"/>
          </p:cNvCxnSpPr>
          <p:nvPr/>
        </p:nvCxnSpPr>
        <p:spPr>
          <a:xfrm flipH="1">
            <a:off x="3010600" y="5020416"/>
            <a:ext cx="1" cy="738547"/>
          </a:xfrm>
          <a:prstGeom prst="straightConnector1">
            <a:avLst/>
          </a:prstGeom>
          <a:ln w="539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1406961" y="4496049"/>
            <a:ext cx="639122" cy="247967"/>
          </a:xfrm>
          <a:prstGeom prst="straightConnector1">
            <a:avLst/>
          </a:prstGeom>
          <a:ln w="539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68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5404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</a:rPr>
              <a:t>Definindo </a:t>
            </a:r>
            <a:r>
              <a:rPr lang="pt-BR" b="0" dirty="0">
                <a:solidFill>
                  <a:schemeClr val="tx2"/>
                </a:solidFill>
              </a:rPr>
              <a:t>o Modelo </a:t>
            </a:r>
            <a:r>
              <a:rPr lang="pt-BR" b="0" dirty="0" smtClean="0">
                <a:solidFill>
                  <a:schemeClr val="tx2"/>
                </a:solidFill>
              </a:rPr>
              <a:t>Dimensional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/>
          <p:cNvSpPr txBox="1"/>
          <p:nvPr/>
        </p:nvSpPr>
        <p:spPr>
          <a:xfrm>
            <a:off x="191798" y="751133"/>
            <a:ext cx="85538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Primeiro, definimos inicialmente quais serão nossas tabelas Fato e Dimensão, pensando na nossa aplicação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Esta definição pode ser alterada posteriormente com impacto menor do que aconteceria num modelo relacional. </a:t>
            </a:r>
            <a:r>
              <a:rPr lang="pt-BR" b="1" dirty="0" smtClean="0"/>
              <a:t>Mas há impacto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Portanto, é importante pensar nesta definição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Adicionar atributos em Fatos e Dimensões já existentes é bastante indolor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Portanto o </a:t>
            </a:r>
            <a:r>
              <a:rPr lang="pt-BR" b="1" dirty="0" smtClean="0"/>
              <a:t>mais importante</a:t>
            </a:r>
            <a:r>
              <a:rPr lang="pt-BR" dirty="0" smtClean="0"/>
              <a:t> é pensar em </a:t>
            </a:r>
            <a:r>
              <a:rPr lang="pt-BR" b="1" dirty="0" smtClean="0"/>
              <a:t>QUAIS SÃO AS TABELAS FATO E QUAIS SÃO AS TABELAS DIMENSÃO</a:t>
            </a:r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Podemos usar, como foi sugerido nas aulas anteriores, </a:t>
            </a:r>
            <a:r>
              <a:rPr lang="pt-BR" dirty="0"/>
              <a:t>uma ferramenta como </a:t>
            </a:r>
            <a:r>
              <a:rPr lang="pt-BR" dirty="0">
                <a:hlinkClick r:id="rId7"/>
              </a:rPr>
              <a:t>https://www.genmymodel.com</a:t>
            </a:r>
            <a:r>
              <a:rPr lang="pt-BR" dirty="0" smtClean="0">
                <a:hlinkClick r:id="rId7"/>
              </a:rPr>
              <a:t>/</a:t>
            </a:r>
            <a:endParaRPr lang="pt-BR" dirty="0" smtClean="0"/>
          </a:p>
          <a:p>
            <a:r>
              <a:rPr lang="pt-B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860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5404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>
                <a:solidFill>
                  <a:schemeClr val="tx2"/>
                </a:solidFill>
              </a:rPr>
              <a:t>Definindo o Modelo </a:t>
            </a:r>
            <a:r>
              <a:rPr lang="pt-BR" b="0" dirty="0" smtClean="0">
                <a:solidFill>
                  <a:schemeClr val="tx2"/>
                </a:solidFill>
              </a:rPr>
              <a:t>Dimensional - Dicas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/>
          <p:cNvSpPr txBox="1"/>
          <p:nvPr/>
        </p:nvSpPr>
        <p:spPr>
          <a:xfrm>
            <a:off x="0" y="641218"/>
            <a:ext cx="82929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As Tabelas Fato determinam o menor grão de informação. Sempre é possível agregar grãos pequenos, mas é </a:t>
            </a:r>
            <a:r>
              <a:rPr lang="pt-BR" b="1" dirty="0" smtClean="0"/>
              <a:t>impossível desagregar grãos grandes. </a:t>
            </a:r>
            <a:r>
              <a:rPr lang="pt-BR" dirty="0" smtClean="0"/>
              <a:t>O ideal é usarmos a </a:t>
            </a:r>
            <a:r>
              <a:rPr lang="pt-BR" b="1" dirty="0" smtClean="0"/>
              <a:t>granularidade mais fina possível</a:t>
            </a:r>
            <a:r>
              <a:rPr lang="pt-BR" dirty="0" smtClean="0"/>
              <a:t>. A não ser que </a:t>
            </a:r>
            <a:r>
              <a:rPr lang="pt-BR" b="1" dirty="0" smtClean="0"/>
              <a:t>não vejamos aplicação para isso no médio prazo</a:t>
            </a:r>
            <a:r>
              <a:rPr lang="pt-BR" dirty="0" smtClean="0"/>
              <a:t> ou </a:t>
            </a:r>
            <a:r>
              <a:rPr lang="pt-BR" b="1" dirty="0" smtClean="0"/>
              <a:t>tenhamos problemas de performance</a:t>
            </a:r>
            <a:r>
              <a:rPr lang="pt-BR" dirty="0" smtClean="0"/>
              <a:t>, afinal o BI Self Service usa os recursos de nossas máquinas, que são mais limitados que os recursos de um servidor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As Tabelas Dimensão devem ser compartilhadas ao máximo pelas </a:t>
            </a:r>
            <a:r>
              <a:rPr lang="pt-BR" dirty="0"/>
              <a:t>T</a:t>
            </a:r>
            <a:r>
              <a:rPr lang="pt-BR" dirty="0" smtClean="0"/>
              <a:t>abelas Fato. Assim é possível cruzar diversas informações de tabelas Fato diferentes na mesma consulta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Quase sempre haverá uma dimensão de Data no modelo. Vale a pena colocar nesta tabela de Data, além do campo do tipo data, campos com o ano, com o mês, com o dia, como trimestre etc. Isso vai ajudar ao trabalhar com as consultas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Cada tabela Dimensão deve ter um campo inteiro que serve como identificador (chave) da tabela. Este campo idealmente não deve ter significado. Entretanto, é de praxe usar um código com significado no caso de dimensão de data, um inteiro da seguinte forma: </a:t>
            </a:r>
            <a:r>
              <a:rPr lang="pt-BR" dirty="0" err="1" smtClean="0"/>
              <a:t>yyyymmdd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289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5404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</a:rPr>
              <a:t>Modelos Dimensionais – Exemplo: Orçamento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5" r="26476" b="4323"/>
          <a:stretch/>
        </p:blipFill>
        <p:spPr bwMode="auto">
          <a:xfrm>
            <a:off x="0" y="1038213"/>
            <a:ext cx="8907120" cy="4822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244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5404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</a:rPr>
              <a:t>Modelos Dimensionais – Exemplo: </a:t>
            </a:r>
            <a:r>
              <a:rPr lang="pt-BR" b="0" dirty="0" err="1" smtClean="0">
                <a:solidFill>
                  <a:schemeClr val="tx2"/>
                </a:solidFill>
              </a:rPr>
              <a:t>Newave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/>
          <a:srcRect t="14416"/>
          <a:stretch/>
        </p:blipFill>
        <p:spPr>
          <a:xfrm>
            <a:off x="0" y="1186004"/>
            <a:ext cx="9144000" cy="47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7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21233"/>
            <a:ext cx="8665555" cy="697093"/>
          </a:xfrm>
        </p:spPr>
        <p:txBody>
          <a:bodyPr>
            <a:normAutofit fontScale="90000"/>
          </a:bodyPr>
          <a:lstStyle/>
          <a:p>
            <a:r>
              <a:rPr lang="pt-BR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Carregando o Modelo Dimensional no Power </a:t>
            </a:r>
            <a:r>
              <a:rPr lang="pt-BR" b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</a:t>
            </a:r>
            <a:r>
              <a:rPr lang="pt-BR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usando o Power Query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D6847647-8656-4B6C-86E7-1A283269FA94}"/>
              </a:ext>
            </a:extLst>
          </p:cNvPr>
          <p:cNvSpPr/>
          <p:nvPr/>
        </p:nvSpPr>
        <p:spPr>
          <a:xfrm>
            <a:off x="88185" y="1906129"/>
            <a:ext cx="1637414" cy="1140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Dado Externo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="" xmlns:a16="http://schemas.microsoft.com/office/drawing/2014/main" id="{998870CA-396A-45F4-B35E-5F8DF3268189}"/>
              </a:ext>
            </a:extLst>
          </p:cNvPr>
          <p:cNvCxnSpPr>
            <a:cxnSpLocks/>
            <a:stCxn id="3" idx="3"/>
            <a:endCxn id="2052" idx="1"/>
          </p:cNvCxnSpPr>
          <p:nvPr/>
        </p:nvCxnSpPr>
        <p:spPr>
          <a:xfrm>
            <a:off x="1725599" y="2476500"/>
            <a:ext cx="454483" cy="10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Resultado de imagem para power query">
            <a:extLst>
              <a:ext uri="{FF2B5EF4-FFF2-40B4-BE49-F238E27FC236}">
                <a16:creationId xmlns="" xmlns:a16="http://schemas.microsoft.com/office/drawing/2014/main" id="{BA027423-1561-465B-909A-F65AD8B99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082" y="1906129"/>
            <a:ext cx="2031884" cy="114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power pivot logo">
            <a:extLst>
              <a:ext uri="{FF2B5EF4-FFF2-40B4-BE49-F238E27FC236}">
                <a16:creationId xmlns="" xmlns:a16="http://schemas.microsoft.com/office/drawing/2014/main" id="{7C7C50AB-69E9-4121-BFE1-9D66D98D1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526" y="1999067"/>
            <a:ext cx="2836235" cy="954866"/>
          </a:xfrm>
          <a:prstGeom prst="rect">
            <a:avLst/>
          </a:prstGeom>
          <a:noFill/>
          <a:ln w="88900">
            <a:solidFill>
              <a:srgbClr val="00502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>
            <a:extLst>
              <a:ext uri="{FF2B5EF4-FFF2-40B4-BE49-F238E27FC236}">
                <a16:creationId xmlns="" xmlns:a16="http://schemas.microsoft.com/office/drawing/2014/main" id="{6FDB50C1-F7A2-4796-B804-FCDF039897F1}"/>
              </a:ext>
            </a:extLst>
          </p:cNvPr>
          <p:cNvSpPr/>
          <p:nvPr/>
        </p:nvSpPr>
        <p:spPr>
          <a:xfrm>
            <a:off x="1892587" y="903767"/>
            <a:ext cx="6687887" cy="47102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t-BR" sz="4000" b="1" dirty="0">
                <a:solidFill>
                  <a:srgbClr val="005024"/>
                </a:solidFill>
              </a:rPr>
              <a:t>Ambiente do Excel</a:t>
            </a:r>
          </a:p>
        </p:txBody>
      </p:sp>
      <p:cxnSp>
        <p:nvCxnSpPr>
          <p:cNvPr id="15" name="Conector: Angulado 14">
            <a:extLst>
              <a:ext uri="{FF2B5EF4-FFF2-40B4-BE49-F238E27FC236}">
                <a16:creationId xmlns="" xmlns:a16="http://schemas.microsoft.com/office/drawing/2014/main" id="{8C27F857-4367-4DEC-BA84-DDBB6A9D4F60}"/>
              </a:ext>
            </a:extLst>
          </p:cNvPr>
          <p:cNvCxnSpPr>
            <a:cxnSpLocks/>
            <a:stCxn id="2052" idx="3"/>
            <a:endCxn id="2054" idx="1"/>
          </p:cNvCxnSpPr>
          <p:nvPr/>
        </p:nvCxnSpPr>
        <p:spPr>
          <a:xfrm flipV="1">
            <a:off x="4211966" y="2476500"/>
            <a:ext cx="1199560" cy="1097"/>
          </a:xfrm>
          <a:prstGeom prst="bentConnector3">
            <a:avLst/>
          </a:prstGeom>
          <a:ln w="146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m 17">
            <a:extLst>
              <a:ext uri="{FF2B5EF4-FFF2-40B4-BE49-F238E27FC236}">
                <a16:creationId xmlns="" xmlns:a16="http://schemas.microsoft.com/office/drawing/2014/main" id="{C5B1014E-BB60-4EAA-BBD6-17C25B5690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7345" y="3353538"/>
            <a:ext cx="2437359" cy="1443573"/>
          </a:xfrm>
          <a:prstGeom prst="rect">
            <a:avLst/>
          </a:prstGeom>
        </p:spPr>
      </p:pic>
      <p:cxnSp>
        <p:nvCxnSpPr>
          <p:cNvPr id="22" name="Conector: Angulado 21">
            <a:extLst>
              <a:ext uri="{FF2B5EF4-FFF2-40B4-BE49-F238E27FC236}">
                <a16:creationId xmlns="" xmlns:a16="http://schemas.microsoft.com/office/drawing/2014/main" id="{2A68CD5C-DEB8-4FBC-9378-9EE1F3EA1EE1}"/>
              </a:ext>
            </a:extLst>
          </p:cNvPr>
          <p:cNvCxnSpPr>
            <a:cxnSpLocks/>
            <a:stCxn id="18" idx="0"/>
            <a:endCxn id="2052" idx="2"/>
          </p:cNvCxnSpPr>
          <p:nvPr/>
        </p:nvCxnSpPr>
        <p:spPr>
          <a:xfrm rot="16200000" flipV="1">
            <a:off x="3043788" y="3201300"/>
            <a:ext cx="30447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="" xmlns:a16="http://schemas.microsoft.com/office/drawing/2014/main" id="{584EFD03-82A2-487C-BB55-455ED441B1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9062" y="3737680"/>
            <a:ext cx="1133475" cy="67627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="" xmlns:a16="http://schemas.microsoft.com/office/drawing/2014/main" id="{4901FA74-C0F2-4024-8173-918B700919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2907" y="3726219"/>
            <a:ext cx="1133475" cy="67627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="" xmlns:a16="http://schemas.microsoft.com/office/drawing/2014/main" id="{024B4718-625E-4954-9730-8F239D4384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6382" y="3735238"/>
            <a:ext cx="1133475" cy="676275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="" xmlns:a16="http://schemas.microsoft.com/office/drawing/2014/main" id="{92812B99-6CB5-41BF-BFBE-05331E2AB2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9745" y="3505938"/>
            <a:ext cx="2437359" cy="1443573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="" xmlns:a16="http://schemas.microsoft.com/office/drawing/2014/main" id="{DD23961C-28D7-49B7-90E7-4E66574516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2145" y="3658338"/>
            <a:ext cx="2437359" cy="1443573"/>
          </a:xfrm>
          <a:prstGeom prst="rect">
            <a:avLst/>
          </a:prstGeom>
        </p:spPr>
      </p:pic>
      <p:cxnSp>
        <p:nvCxnSpPr>
          <p:cNvPr id="34" name="Conector: Angulado 33">
            <a:extLst>
              <a:ext uri="{FF2B5EF4-FFF2-40B4-BE49-F238E27FC236}">
                <a16:creationId xmlns="" xmlns:a16="http://schemas.microsoft.com/office/drawing/2014/main" id="{1D89C212-727D-4BF1-A59B-A7D3B0C32255}"/>
              </a:ext>
            </a:extLst>
          </p:cNvPr>
          <p:cNvCxnSpPr>
            <a:cxnSpLocks/>
            <a:stCxn id="2054" idx="2"/>
            <a:endCxn id="24" idx="0"/>
          </p:cNvCxnSpPr>
          <p:nvPr/>
        </p:nvCxnSpPr>
        <p:spPr>
          <a:xfrm rot="5400000">
            <a:off x="5860849" y="2768884"/>
            <a:ext cx="783747" cy="11538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do 39">
            <a:extLst>
              <a:ext uri="{FF2B5EF4-FFF2-40B4-BE49-F238E27FC236}">
                <a16:creationId xmlns="" xmlns:a16="http://schemas.microsoft.com/office/drawing/2014/main" id="{ED68FAEC-B636-485D-B53A-A486E46AA025}"/>
              </a:ext>
            </a:extLst>
          </p:cNvPr>
          <p:cNvCxnSpPr>
            <a:cxnSpLocks/>
            <a:stCxn id="2054" idx="2"/>
            <a:endCxn id="25" idx="0"/>
          </p:cNvCxnSpPr>
          <p:nvPr/>
        </p:nvCxnSpPr>
        <p:spPr>
          <a:xfrm rot="16200000" flipH="1">
            <a:off x="6443501" y="3340075"/>
            <a:ext cx="772286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do 42">
            <a:extLst>
              <a:ext uri="{FF2B5EF4-FFF2-40B4-BE49-F238E27FC236}">
                <a16:creationId xmlns="" xmlns:a16="http://schemas.microsoft.com/office/drawing/2014/main" id="{A7BFDA8D-4F7A-4F43-B84F-AD8DC9476601}"/>
              </a:ext>
            </a:extLst>
          </p:cNvPr>
          <p:cNvCxnSpPr>
            <a:cxnSpLocks/>
            <a:stCxn id="2054" idx="2"/>
            <a:endCxn id="26" idx="0"/>
          </p:cNvCxnSpPr>
          <p:nvPr/>
        </p:nvCxnSpPr>
        <p:spPr>
          <a:xfrm rot="16200000" flipH="1">
            <a:off x="7005730" y="2777847"/>
            <a:ext cx="781305" cy="11334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de cantos arredondados 20"/>
          <p:cNvSpPr/>
          <p:nvPr/>
        </p:nvSpPr>
        <p:spPr>
          <a:xfrm>
            <a:off x="4023446" y="1750175"/>
            <a:ext cx="1559600" cy="1396084"/>
          </a:xfrm>
          <a:prstGeom prst="roundRect">
            <a:avLst/>
          </a:prstGeom>
          <a:solidFill>
            <a:srgbClr val="FAA429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1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21233"/>
            <a:ext cx="8665555" cy="697093"/>
          </a:xfrm>
        </p:spPr>
        <p:txBody>
          <a:bodyPr>
            <a:normAutofit fontScale="90000"/>
          </a:bodyPr>
          <a:lstStyle/>
          <a:p>
            <a:r>
              <a:rPr lang="pt-BR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Carregando o Modelo Dimensional no Power </a:t>
            </a:r>
            <a:r>
              <a:rPr lang="pt-BR" b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</a:t>
            </a:r>
            <a:r>
              <a:rPr lang="pt-BR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usando o Power Query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/>
          <p:cNvSpPr txBox="1"/>
          <p:nvPr/>
        </p:nvSpPr>
        <p:spPr>
          <a:xfrm>
            <a:off x="101264" y="1121333"/>
            <a:ext cx="85642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Depois de definir o Modelo Dimensional, precisamos carregá-lo no Modelo de Dados do Excel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Para isso, precisamos de consultas Power Query que deem como saída as nossas tabelas Fato e Dimensão. Uma consulta para cada tabela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As consultas precisam ter seus campos chave para que os Fatos sejam ligados a suas Dimensões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Elas devem ser carregadas no “Modelo de Dados do Excel” e assim ficam disponíveis para uso pelo Power </a:t>
            </a:r>
            <a:r>
              <a:rPr lang="pt-BR" dirty="0" err="1" smtClean="0"/>
              <a:t>Pivot</a:t>
            </a:r>
            <a:endParaRPr lang="pt-BR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4045" y="3174022"/>
            <a:ext cx="3197524" cy="2998177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3594816" y="5267098"/>
            <a:ext cx="2383953" cy="456694"/>
          </a:xfrm>
          <a:prstGeom prst="roundRect">
            <a:avLst/>
          </a:prstGeom>
          <a:solidFill>
            <a:srgbClr val="FAA429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30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>
                <a:solidFill>
                  <a:schemeClr val="tx2"/>
                </a:solidFill>
              </a:rPr>
              <a:t>Gerenciando o Modelo Dimensional no Power </a:t>
            </a:r>
            <a:r>
              <a:rPr lang="pt-BR" b="0" dirty="0" err="1">
                <a:solidFill>
                  <a:schemeClr val="tx2"/>
                </a:solidFill>
              </a:rPr>
              <a:t>Pivot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/>
          <p:cNvSpPr txBox="1"/>
          <p:nvPr/>
        </p:nvSpPr>
        <p:spPr>
          <a:xfrm>
            <a:off x="101264" y="902824"/>
            <a:ext cx="856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Uma vez carregadas no Modelo de Dados, é possível visualizar as tabelas, ainda sem suas relações, abrindo o Power </a:t>
            </a:r>
            <a:r>
              <a:rPr lang="pt-BR" dirty="0" err="1" smtClean="0"/>
              <a:t>Pivot</a:t>
            </a:r>
            <a:r>
              <a:rPr lang="pt-BR" dirty="0" smtClean="0"/>
              <a:t>, em Menu-&gt; Power </a:t>
            </a:r>
            <a:r>
              <a:rPr lang="pt-BR" dirty="0" err="1" smtClean="0"/>
              <a:t>Pivot</a:t>
            </a:r>
            <a:r>
              <a:rPr lang="pt-BR" dirty="0" smtClean="0"/>
              <a:t>-&gt;Gerenciar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7"/>
          <a:srcRect l="56538" b="86113"/>
          <a:stretch/>
        </p:blipFill>
        <p:spPr>
          <a:xfrm>
            <a:off x="459398" y="1549155"/>
            <a:ext cx="6698665" cy="75924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667" y="2400301"/>
            <a:ext cx="5572125" cy="445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0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Gerenciando o Modelo Dimensional no Power </a:t>
            </a:r>
            <a:r>
              <a:rPr lang="pt-BR" b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/>
          <p:cNvSpPr txBox="1"/>
          <p:nvPr/>
        </p:nvSpPr>
        <p:spPr>
          <a:xfrm>
            <a:off x="101264" y="902824"/>
            <a:ext cx="856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Existem dois tipos principais de visualização do Modelo Dimensional no Power </a:t>
            </a:r>
            <a:r>
              <a:rPr lang="pt-BR" dirty="0" err="1" smtClean="0"/>
              <a:t>Pivot</a:t>
            </a:r>
            <a:r>
              <a:rPr lang="pt-BR" dirty="0" smtClean="0"/>
              <a:t>: Diagrama e Dados: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792" y="1549155"/>
            <a:ext cx="5131639" cy="410531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5273" y="2811805"/>
            <a:ext cx="4630282" cy="3704226"/>
          </a:xfrm>
          <a:prstGeom prst="rect">
            <a:avLst/>
          </a:prstGeom>
        </p:spPr>
      </p:pic>
      <p:sp>
        <p:nvSpPr>
          <p:cNvPr id="10" name="Retângulo de cantos arredondados 9"/>
          <p:cNvSpPr/>
          <p:nvPr/>
        </p:nvSpPr>
        <p:spPr>
          <a:xfrm>
            <a:off x="4689696" y="1645712"/>
            <a:ext cx="298764" cy="456694"/>
          </a:xfrm>
          <a:prstGeom prst="roundRect">
            <a:avLst/>
          </a:prstGeom>
          <a:solidFill>
            <a:srgbClr val="FAA429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de cantos arredondados 10"/>
          <p:cNvSpPr/>
          <p:nvPr/>
        </p:nvSpPr>
        <p:spPr>
          <a:xfrm>
            <a:off x="7829739" y="2916769"/>
            <a:ext cx="298764" cy="456694"/>
          </a:xfrm>
          <a:prstGeom prst="roundRect">
            <a:avLst/>
          </a:prstGeom>
          <a:solidFill>
            <a:srgbClr val="FAA429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902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/>
          <p:cNvSpPr txBox="1"/>
          <p:nvPr/>
        </p:nvSpPr>
        <p:spPr>
          <a:xfrm>
            <a:off x="101264" y="894032"/>
            <a:ext cx="8564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Na exibição “Diagrama”, as relações devem ser criadas na direção do Fato para a Dimensão, afinal podemos pensar que </a:t>
            </a:r>
            <a:r>
              <a:rPr lang="pt-BR" b="1" dirty="0" smtClean="0"/>
              <a:t>cada registro de Fato tem apenas um registro de cada Dimensão associado a ele.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/>
              <a:t>Se esta relação não for 1 para N, o Power </a:t>
            </a:r>
            <a:r>
              <a:rPr lang="pt-BR" b="1" dirty="0" err="1" smtClean="0"/>
              <a:t>Pivot</a:t>
            </a:r>
            <a:r>
              <a:rPr lang="pt-BR" b="1" dirty="0" smtClean="0"/>
              <a:t> não deixará que ela seja criada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As chaves de relação precisam ser do mesmo tipo e ter valores exatamente iguais nos registros relacionados 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/>
          <a:srcRect l="57500" t="32026" b="35541"/>
          <a:stretch/>
        </p:blipFill>
        <p:spPr>
          <a:xfrm>
            <a:off x="255173" y="2806140"/>
            <a:ext cx="8667024" cy="2346152"/>
          </a:xfrm>
          <a:prstGeom prst="rect">
            <a:avLst/>
          </a:prstGeom>
        </p:spPr>
      </p:pic>
      <p:cxnSp>
        <p:nvCxnSpPr>
          <p:cNvPr id="6" name="Conector de seta reta 5"/>
          <p:cNvCxnSpPr/>
          <p:nvPr/>
        </p:nvCxnSpPr>
        <p:spPr>
          <a:xfrm flipH="1">
            <a:off x="1661746" y="3165231"/>
            <a:ext cx="1652954" cy="8422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Gerenciando o Modelo Dimensional no Power </a:t>
            </a:r>
            <a:r>
              <a:rPr lang="pt-BR" b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580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461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 </a:t>
            </a:r>
            <a:r>
              <a:rPr lang="pt-BR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Service BI </a:t>
            </a:r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Referência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D6847647-8656-4B6C-86E7-1A283269FA94}"/>
              </a:ext>
            </a:extLst>
          </p:cNvPr>
          <p:cNvSpPr/>
          <p:nvPr/>
        </p:nvSpPr>
        <p:spPr>
          <a:xfrm>
            <a:off x="88185" y="1906129"/>
            <a:ext cx="1637414" cy="1140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Dado Externo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="" xmlns:a16="http://schemas.microsoft.com/office/drawing/2014/main" id="{998870CA-396A-45F4-B35E-5F8DF3268189}"/>
              </a:ext>
            </a:extLst>
          </p:cNvPr>
          <p:cNvCxnSpPr>
            <a:cxnSpLocks/>
            <a:stCxn id="3" idx="3"/>
            <a:endCxn id="2052" idx="1"/>
          </p:cNvCxnSpPr>
          <p:nvPr/>
        </p:nvCxnSpPr>
        <p:spPr>
          <a:xfrm>
            <a:off x="1725599" y="2476500"/>
            <a:ext cx="454483" cy="10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Resultado de imagem para power query">
            <a:extLst>
              <a:ext uri="{FF2B5EF4-FFF2-40B4-BE49-F238E27FC236}">
                <a16:creationId xmlns="" xmlns:a16="http://schemas.microsoft.com/office/drawing/2014/main" id="{BA027423-1561-465B-909A-F65AD8B99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082" y="1906129"/>
            <a:ext cx="2031884" cy="114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power pivot logo">
            <a:extLst>
              <a:ext uri="{FF2B5EF4-FFF2-40B4-BE49-F238E27FC236}">
                <a16:creationId xmlns="" xmlns:a16="http://schemas.microsoft.com/office/drawing/2014/main" id="{7C7C50AB-69E9-4121-BFE1-9D66D98D1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526" y="1999067"/>
            <a:ext cx="2836235" cy="954866"/>
          </a:xfrm>
          <a:prstGeom prst="rect">
            <a:avLst/>
          </a:prstGeom>
          <a:noFill/>
          <a:ln w="88900">
            <a:solidFill>
              <a:srgbClr val="00502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>
            <a:extLst>
              <a:ext uri="{FF2B5EF4-FFF2-40B4-BE49-F238E27FC236}">
                <a16:creationId xmlns="" xmlns:a16="http://schemas.microsoft.com/office/drawing/2014/main" id="{6FDB50C1-F7A2-4796-B804-FCDF039897F1}"/>
              </a:ext>
            </a:extLst>
          </p:cNvPr>
          <p:cNvSpPr/>
          <p:nvPr/>
        </p:nvSpPr>
        <p:spPr>
          <a:xfrm>
            <a:off x="1892587" y="903767"/>
            <a:ext cx="6687887" cy="47102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t-BR" sz="4000" b="1" dirty="0">
                <a:solidFill>
                  <a:srgbClr val="005024"/>
                </a:solidFill>
              </a:rPr>
              <a:t>Ambiente do Excel</a:t>
            </a:r>
          </a:p>
        </p:txBody>
      </p:sp>
      <p:cxnSp>
        <p:nvCxnSpPr>
          <p:cNvPr id="15" name="Conector: Angulado 14">
            <a:extLst>
              <a:ext uri="{FF2B5EF4-FFF2-40B4-BE49-F238E27FC236}">
                <a16:creationId xmlns="" xmlns:a16="http://schemas.microsoft.com/office/drawing/2014/main" id="{8C27F857-4367-4DEC-BA84-DDBB6A9D4F60}"/>
              </a:ext>
            </a:extLst>
          </p:cNvPr>
          <p:cNvCxnSpPr>
            <a:cxnSpLocks/>
            <a:stCxn id="2052" idx="3"/>
            <a:endCxn id="2054" idx="1"/>
          </p:cNvCxnSpPr>
          <p:nvPr/>
        </p:nvCxnSpPr>
        <p:spPr>
          <a:xfrm flipV="1">
            <a:off x="4211966" y="2476500"/>
            <a:ext cx="1199560" cy="10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m 17">
            <a:extLst>
              <a:ext uri="{FF2B5EF4-FFF2-40B4-BE49-F238E27FC236}">
                <a16:creationId xmlns="" xmlns:a16="http://schemas.microsoft.com/office/drawing/2014/main" id="{C5B1014E-BB60-4EAA-BBD6-17C25B5690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7345" y="3353538"/>
            <a:ext cx="2437359" cy="1443573"/>
          </a:xfrm>
          <a:prstGeom prst="rect">
            <a:avLst/>
          </a:prstGeom>
        </p:spPr>
      </p:pic>
      <p:cxnSp>
        <p:nvCxnSpPr>
          <p:cNvPr id="22" name="Conector: Angulado 21">
            <a:extLst>
              <a:ext uri="{FF2B5EF4-FFF2-40B4-BE49-F238E27FC236}">
                <a16:creationId xmlns="" xmlns:a16="http://schemas.microsoft.com/office/drawing/2014/main" id="{2A68CD5C-DEB8-4FBC-9378-9EE1F3EA1EE1}"/>
              </a:ext>
            </a:extLst>
          </p:cNvPr>
          <p:cNvCxnSpPr>
            <a:cxnSpLocks/>
            <a:stCxn id="18" idx="0"/>
            <a:endCxn id="2052" idx="2"/>
          </p:cNvCxnSpPr>
          <p:nvPr/>
        </p:nvCxnSpPr>
        <p:spPr>
          <a:xfrm rot="16200000" flipV="1">
            <a:off x="3043788" y="3201300"/>
            <a:ext cx="30447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="" xmlns:a16="http://schemas.microsoft.com/office/drawing/2014/main" id="{584EFD03-82A2-487C-BB55-455ED441B1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9062" y="3737680"/>
            <a:ext cx="1133475" cy="67627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="" xmlns:a16="http://schemas.microsoft.com/office/drawing/2014/main" id="{4901FA74-C0F2-4024-8173-918B700919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2907" y="3726219"/>
            <a:ext cx="1133475" cy="67627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="" xmlns:a16="http://schemas.microsoft.com/office/drawing/2014/main" id="{024B4718-625E-4954-9730-8F239D4384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6382" y="3735238"/>
            <a:ext cx="1133475" cy="676275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="" xmlns:a16="http://schemas.microsoft.com/office/drawing/2014/main" id="{92812B99-6CB5-41BF-BFBE-05331E2AB2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9745" y="3505938"/>
            <a:ext cx="2437359" cy="1443573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="" xmlns:a16="http://schemas.microsoft.com/office/drawing/2014/main" id="{DD23961C-28D7-49B7-90E7-4E66574516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2145" y="3658338"/>
            <a:ext cx="2437359" cy="1443573"/>
          </a:xfrm>
          <a:prstGeom prst="rect">
            <a:avLst/>
          </a:prstGeom>
        </p:spPr>
      </p:pic>
      <p:cxnSp>
        <p:nvCxnSpPr>
          <p:cNvPr id="34" name="Conector: Angulado 33">
            <a:extLst>
              <a:ext uri="{FF2B5EF4-FFF2-40B4-BE49-F238E27FC236}">
                <a16:creationId xmlns="" xmlns:a16="http://schemas.microsoft.com/office/drawing/2014/main" id="{1D89C212-727D-4BF1-A59B-A7D3B0C32255}"/>
              </a:ext>
            </a:extLst>
          </p:cNvPr>
          <p:cNvCxnSpPr>
            <a:cxnSpLocks/>
            <a:stCxn id="2054" idx="2"/>
            <a:endCxn id="24" idx="0"/>
          </p:cNvCxnSpPr>
          <p:nvPr/>
        </p:nvCxnSpPr>
        <p:spPr>
          <a:xfrm rot="5400000">
            <a:off x="5860849" y="2768884"/>
            <a:ext cx="783747" cy="11538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do 39">
            <a:extLst>
              <a:ext uri="{FF2B5EF4-FFF2-40B4-BE49-F238E27FC236}">
                <a16:creationId xmlns="" xmlns:a16="http://schemas.microsoft.com/office/drawing/2014/main" id="{ED68FAEC-B636-485D-B53A-A486E46AA025}"/>
              </a:ext>
            </a:extLst>
          </p:cNvPr>
          <p:cNvCxnSpPr>
            <a:cxnSpLocks/>
            <a:stCxn id="2054" idx="2"/>
            <a:endCxn id="25" idx="0"/>
          </p:cNvCxnSpPr>
          <p:nvPr/>
        </p:nvCxnSpPr>
        <p:spPr>
          <a:xfrm rot="16200000" flipH="1">
            <a:off x="6443501" y="3340075"/>
            <a:ext cx="772286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do 42">
            <a:extLst>
              <a:ext uri="{FF2B5EF4-FFF2-40B4-BE49-F238E27FC236}">
                <a16:creationId xmlns="" xmlns:a16="http://schemas.microsoft.com/office/drawing/2014/main" id="{A7BFDA8D-4F7A-4F43-B84F-AD8DC9476601}"/>
              </a:ext>
            </a:extLst>
          </p:cNvPr>
          <p:cNvCxnSpPr>
            <a:cxnSpLocks/>
            <a:stCxn id="2054" idx="2"/>
            <a:endCxn id="26" idx="0"/>
          </p:cNvCxnSpPr>
          <p:nvPr/>
        </p:nvCxnSpPr>
        <p:spPr>
          <a:xfrm rot="16200000" flipH="1">
            <a:off x="7005730" y="2777847"/>
            <a:ext cx="781305" cy="11334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de cantos arredondados 3"/>
          <p:cNvSpPr/>
          <p:nvPr/>
        </p:nvSpPr>
        <p:spPr>
          <a:xfrm>
            <a:off x="4782694" y="1476380"/>
            <a:ext cx="4034938" cy="3754316"/>
          </a:xfrm>
          <a:prstGeom prst="roundRect">
            <a:avLst/>
          </a:prstGeom>
          <a:solidFill>
            <a:srgbClr val="FAA429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060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Gerenciando o Modelo Dimensional no Power </a:t>
            </a:r>
            <a:r>
              <a:rPr lang="pt-BR" b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Pivot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55173" y="697093"/>
            <a:ext cx="8410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Para criar uma Tabela Dinâmica (uma Consulta OLAP no conceito mostrado anteriormente) ligada ao Modelo Dimensional, de dentro da janela de gerenciamento do Power </a:t>
            </a:r>
            <a:r>
              <a:rPr lang="pt-BR" dirty="0" err="1" smtClean="0"/>
              <a:t>Pivot</a:t>
            </a:r>
            <a:r>
              <a:rPr lang="pt-BR" dirty="0" smtClean="0"/>
              <a:t>, clique em Página Inicial -&gt;Tabela Dinâmica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Uma </a:t>
            </a:r>
            <a:r>
              <a:rPr lang="pt-BR" dirty="0"/>
              <a:t>T</a:t>
            </a:r>
            <a:r>
              <a:rPr lang="pt-BR" dirty="0" smtClean="0"/>
              <a:t>abela Dinâmica vazia é criada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7"/>
          <a:srcRect l="55842" r="21881" b="66119"/>
          <a:stretch/>
        </p:blipFill>
        <p:spPr>
          <a:xfrm>
            <a:off x="117693" y="2563941"/>
            <a:ext cx="3569556" cy="192579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8236" y="2563941"/>
            <a:ext cx="4980914" cy="431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8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Nomeando a Tabela Dinâmica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55173" y="697093"/>
            <a:ext cx="84103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Como sempre, lembraremos que é uma BOA PRÁTICA nomear com nomes significativos os objetos que inserimos nas nossas Pastas de Trabalho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Tabela </a:t>
            </a:r>
            <a:r>
              <a:rPr lang="pt-BR" dirty="0"/>
              <a:t>D</a:t>
            </a:r>
            <a:r>
              <a:rPr lang="pt-BR" dirty="0" smtClean="0"/>
              <a:t>inâmica do Power </a:t>
            </a:r>
            <a:r>
              <a:rPr lang="pt-BR" dirty="0" err="1" smtClean="0"/>
              <a:t>Pivot</a:t>
            </a:r>
            <a:r>
              <a:rPr lang="pt-BR" dirty="0" smtClean="0"/>
              <a:t> também possui um nome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Para alterar o nome de uma Tabela Dinâmica, clique na tabela, vá em Menu-&gt;Ferramentas de </a:t>
            </a:r>
            <a:r>
              <a:rPr lang="pt-BR" dirty="0"/>
              <a:t>T</a:t>
            </a:r>
            <a:r>
              <a:rPr lang="pt-BR" dirty="0" smtClean="0"/>
              <a:t>abela Dinâmica-&gt;Analisar-&gt;Nome da Tabela Dinâmica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7"/>
          <a:srcRect r="50792" b="86074"/>
          <a:stretch/>
        </p:blipFill>
        <p:spPr>
          <a:xfrm>
            <a:off x="33113" y="2727625"/>
            <a:ext cx="8632442" cy="86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9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 Introdut</a:t>
            </a:r>
            <a:r>
              <a:rPr lang="pt-BR" b="0" dirty="0" smtClean="0">
                <a:solidFill>
                  <a:schemeClr val="tx2"/>
                </a:solidFill>
              </a:rPr>
              <a:t>ório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17693" y="669909"/>
            <a:ext cx="84103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Vamos brincar com o seguinte exemplo nos próximos slides.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Criaremos nossas primeiras consultas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Ele está disponível </a:t>
            </a:r>
            <a:r>
              <a:rPr lang="pt-BR" dirty="0"/>
              <a:t>em \Exemplos\Power </a:t>
            </a:r>
            <a:r>
              <a:rPr lang="pt-BR" dirty="0" err="1"/>
              <a:t>Pivot</a:t>
            </a:r>
            <a:r>
              <a:rPr lang="pt-BR" dirty="0"/>
              <a:t>\ExemploGoleiros.xlsx 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7"/>
          <a:srcRect r="51287" b="22950"/>
          <a:stretch/>
        </p:blipFill>
        <p:spPr>
          <a:xfrm>
            <a:off x="1285591" y="1658131"/>
            <a:ext cx="4454306" cy="423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9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>
                <a:solidFill>
                  <a:schemeClr val="tx2"/>
                </a:solidFill>
              </a:rPr>
              <a:t>Medida (Campo </a:t>
            </a:r>
            <a:r>
              <a:rPr lang="pt-BR" b="0" dirty="0" smtClean="0">
                <a:solidFill>
                  <a:schemeClr val="tx2"/>
                </a:solidFill>
              </a:rPr>
              <a:t>Calculado)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53909" y="558594"/>
            <a:ext cx="841038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smtClean="0"/>
              <a:t>Como já comentamos, os objetos inseridos na área de “Valores” de uma Tabela são Medidas (</a:t>
            </a:r>
            <a:r>
              <a:rPr lang="pt-BR" sz="1700" dirty="0" err="1" smtClean="0"/>
              <a:t>Measures</a:t>
            </a:r>
            <a:r>
              <a:rPr lang="pt-BR" sz="17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smtClean="0"/>
              <a:t>O Excel 2010 chama de Medidas (</a:t>
            </a:r>
            <a:r>
              <a:rPr lang="pt-BR" sz="1700" dirty="0" err="1" smtClean="0"/>
              <a:t>Measures</a:t>
            </a:r>
            <a:r>
              <a:rPr lang="pt-BR" sz="1700" dirty="0" smtClean="0"/>
              <a:t>), o Excel 2013 chama de Campos Calculados (</a:t>
            </a:r>
            <a:r>
              <a:rPr lang="pt-BR" sz="1700" b="1" dirty="0" smtClean="0"/>
              <a:t>que é um nome ruim, veremos o porquê). O Excel 2016 voltou a chamar de Medidas.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smtClean="0"/>
              <a:t>As Medidas são nomes para instruções na </a:t>
            </a:r>
            <a:r>
              <a:rPr lang="pt-BR" sz="1700" b="1" dirty="0" smtClean="0"/>
              <a:t>Linguagem DAX </a:t>
            </a:r>
            <a:r>
              <a:rPr lang="pt-BR" sz="1700" dirty="0" smtClean="0"/>
              <a:t>que </a:t>
            </a:r>
            <a:r>
              <a:rPr lang="pt-BR" sz="1700" b="1" dirty="0" smtClean="0"/>
              <a:t>definem como os valores de um contexto devem ser agregados em um número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/>
          <a:srcRect l="6535" t="16225" b="18414"/>
          <a:stretch/>
        </p:blipFill>
        <p:spPr>
          <a:xfrm>
            <a:off x="153909" y="2451419"/>
            <a:ext cx="6556098" cy="300719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173" y="3955016"/>
            <a:ext cx="3646326" cy="266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1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>
                <a:solidFill>
                  <a:schemeClr val="tx2"/>
                </a:solidFill>
              </a:rPr>
              <a:t>Medida (Campo Calculado)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44855" y="697093"/>
            <a:ext cx="88090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Os valores de uma Tabela Dinâmica do Power </a:t>
            </a:r>
            <a:r>
              <a:rPr lang="pt-BR" dirty="0" err="1" smtClean="0"/>
              <a:t>Pivot</a:t>
            </a:r>
            <a:r>
              <a:rPr lang="pt-BR" dirty="0" smtClean="0"/>
              <a:t> </a:t>
            </a:r>
            <a:r>
              <a:rPr lang="pt-BR" b="1" dirty="0" smtClean="0"/>
              <a:t>SEMPRE SÃO MEDIDAS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Mas a Microsoft sempre tenta intuir suas vontades: se usuário arrastar um campo para a área de Valores, o Excel cria o que eles chamam de </a:t>
            </a:r>
            <a:r>
              <a:rPr lang="pt-BR" b="1" dirty="0" smtClean="0"/>
              <a:t>MEDIDA IMPLÍCITA, </a:t>
            </a:r>
            <a:r>
              <a:rPr lang="pt-BR" dirty="0" smtClean="0"/>
              <a:t>que é uma Medida bem simples, criada “por debaixo dos panos”, que fica meio fantasma pelo seu modelo Power </a:t>
            </a:r>
            <a:r>
              <a:rPr lang="pt-BR" dirty="0" err="1" smtClean="0"/>
              <a:t>Pivot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Não é recomendável usar essas </a:t>
            </a:r>
            <a:r>
              <a:rPr lang="pt-BR" dirty="0"/>
              <a:t>M</a:t>
            </a:r>
            <a:r>
              <a:rPr lang="pt-BR" dirty="0" smtClean="0"/>
              <a:t>edidas implícitas, mas apenas as medidas que criaremos explicitamente com a Linguagem DAX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707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>
                <a:solidFill>
                  <a:schemeClr val="tx2"/>
                </a:solidFill>
              </a:rPr>
              <a:t>Medida (Campo Calculado)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44855" y="697093"/>
            <a:ext cx="8809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Uma das formas de criar uma medida é usar a janela de Gerenciamento do Modelo Power </a:t>
            </a:r>
            <a:r>
              <a:rPr lang="pt-BR" dirty="0" err="1" smtClean="0"/>
              <a:t>Pivot</a:t>
            </a:r>
            <a:r>
              <a:rPr lang="pt-BR" dirty="0" smtClean="0"/>
              <a:t>: Menu-&gt;Power </a:t>
            </a:r>
            <a:r>
              <a:rPr lang="pt-BR" dirty="0" err="1" smtClean="0"/>
              <a:t>Pivot</a:t>
            </a:r>
            <a:r>
              <a:rPr lang="pt-BR" dirty="0" smtClean="0"/>
              <a:t>-&gt;Gerenciar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Na área de cálculo de cada tabela, temos as Medidas que estão “hospedadas” nela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9782" y="1854259"/>
            <a:ext cx="5094366" cy="4150702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383261" y="3847723"/>
            <a:ext cx="5060887" cy="1738266"/>
          </a:xfrm>
          <a:prstGeom prst="rect">
            <a:avLst/>
          </a:prstGeom>
          <a:solidFill>
            <a:srgbClr val="7030A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3349782" y="3406390"/>
            <a:ext cx="238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7030A0"/>
                </a:solidFill>
              </a:rPr>
              <a:t>Área de Cálculo</a:t>
            </a:r>
            <a:endParaRPr lang="pt-BR" sz="2800" b="1" dirty="0">
              <a:solidFill>
                <a:srgbClr val="7030A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30054" y="2191905"/>
            <a:ext cx="2344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Código DAX da Medida selecionada</a:t>
            </a:r>
            <a:endParaRPr lang="pt-BR" dirty="0"/>
          </a:p>
        </p:txBody>
      </p:sp>
      <p:cxnSp>
        <p:nvCxnSpPr>
          <p:cNvPr id="10" name="Conector de seta reta 9"/>
          <p:cNvCxnSpPr/>
          <p:nvPr/>
        </p:nvCxnSpPr>
        <p:spPr>
          <a:xfrm flipV="1">
            <a:off x="2534970" y="2390115"/>
            <a:ext cx="2272420" cy="12495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61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>
                <a:solidFill>
                  <a:schemeClr val="tx2"/>
                </a:solidFill>
              </a:rPr>
              <a:t>Medida (Campo Calculado)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0" y="567336"/>
            <a:ext cx="88090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Voltando à </a:t>
            </a:r>
            <a:r>
              <a:rPr lang="pt-BR" dirty="0"/>
              <a:t>T</a:t>
            </a:r>
            <a:r>
              <a:rPr lang="pt-BR" dirty="0" smtClean="0"/>
              <a:t>abela Dinâmica de Power </a:t>
            </a:r>
            <a:r>
              <a:rPr lang="pt-BR" dirty="0" err="1" smtClean="0"/>
              <a:t>Pivot</a:t>
            </a:r>
            <a:r>
              <a:rPr lang="pt-BR" dirty="0" smtClean="0"/>
              <a:t> criada, percebemos que nossa Medida agrega cada um dos contextos das células em um valor numérico, qual seja a soma dos gols tomados naquele contexto.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Lembrando da metáfora do cubo, cada célula é um cubinho dentro do nosso cubo de dados que representa o Modelo Dimensional Inteiro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Podemos alterar livremente a forma como dividimos os contextos escolhendo campos que entrarão nas áreas de Linhas e Colunas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32" y="2598661"/>
            <a:ext cx="8084745" cy="41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2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>
                <a:solidFill>
                  <a:schemeClr val="tx2"/>
                </a:solidFill>
              </a:rPr>
              <a:t>Medida (Campo Calculado)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0" y="719102"/>
            <a:ext cx="88090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Estamos vendo por enquanto medidas muito simples: agregações simples de soma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Mais para frente, veremos Medidas mais complexas, que nos darão uma ideia do poder da Linguagem DAX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É importante entender muito bem neste momento o que representa o contexto de uma célula para podermos tirar proveito do poder da linguagem DAX </a:t>
            </a:r>
            <a:r>
              <a:rPr lang="pt-BR" dirty="0" err="1" smtClean="0"/>
              <a:t>posteriormemente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Existem outras agregações simples como a soma: MAX, MIN, AVERAGE, COUNT, STDEV.P etc.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7"/>
          <a:srcRect l="4572" t="15264" r="34835" b="74065"/>
          <a:stretch/>
        </p:blipFill>
        <p:spPr>
          <a:xfrm>
            <a:off x="1" y="2935093"/>
            <a:ext cx="8763248" cy="9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</a:rPr>
              <a:t>Coluna Calculada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0" y="719102"/>
            <a:ext cx="88090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Outra entidade que existe no Power </a:t>
            </a:r>
            <a:r>
              <a:rPr lang="pt-BR" dirty="0" err="1" smtClean="0"/>
              <a:t>Pivot</a:t>
            </a:r>
            <a:r>
              <a:rPr lang="pt-BR" dirty="0" smtClean="0"/>
              <a:t> é a Coluna Calculada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Ela é uma coluna calculada para cada linha das tabelas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É </a:t>
            </a:r>
            <a:r>
              <a:rPr lang="pt-BR" b="1" dirty="0" smtClean="0"/>
              <a:t>MUITO IMPORTANTE </a:t>
            </a:r>
            <a:r>
              <a:rPr lang="pt-BR" dirty="0" smtClean="0"/>
              <a:t>perceber a diferença entre uma </a:t>
            </a:r>
            <a:r>
              <a:rPr lang="pt-BR" b="1" dirty="0" smtClean="0"/>
              <a:t>Coluna Calculada</a:t>
            </a:r>
            <a:r>
              <a:rPr lang="pt-BR" dirty="0" smtClean="0"/>
              <a:t> e uma </a:t>
            </a:r>
            <a:r>
              <a:rPr lang="pt-BR" b="1" dirty="0" smtClean="0"/>
              <a:t>Medida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Por isso que o nome “Campo Calculado”, quando dado para Medidas, é tão ruim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No exemplo, vemos uma </a:t>
            </a:r>
            <a:r>
              <a:rPr lang="pt-BR" dirty="0"/>
              <a:t>C</a:t>
            </a:r>
            <a:r>
              <a:rPr lang="pt-BR" dirty="0" smtClean="0"/>
              <a:t>oluna Calculada. Para criar basta proceder como se estivesse numa tabela do Excel. Sempre haverá uma coluna à direita das já existentes chamada “Adicionar Coluna”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É MUITO IMPORTANTE NOTAR QUE O CÁLCULO É FEITO PARA O </a:t>
            </a:r>
            <a:r>
              <a:rPr lang="pt-BR" b="1" dirty="0" smtClean="0"/>
              <a:t>ESCOPO DA LINHA</a:t>
            </a:r>
            <a:r>
              <a:rPr lang="pt-BR" dirty="0" smtClean="0"/>
              <a:t>, DIFERENTEMENTE DA </a:t>
            </a:r>
            <a:r>
              <a:rPr lang="pt-BR" b="1" dirty="0" smtClean="0"/>
              <a:t>MEDIDA, QUE É CALCULADA DE UMA VEZ PARA O CONTEXTO TODO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/>
              <a:t>SÓ PODEMOS AGREGAR ESTA COLUNA SE ELA FOR AGREGÁVEL AO LONGO DAS DIMENSÕES QUE ESTIVERMOS USANDO NO CONTEXTO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/>
          <a:srcRect r="27908" b="84951"/>
          <a:stretch/>
        </p:blipFill>
        <p:spPr>
          <a:xfrm>
            <a:off x="255173" y="4135422"/>
            <a:ext cx="7806360" cy="130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2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</a:rPr>
              <a:t>Coluna Calculada x Medida: CUIDADO!!!!!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0" y="519926"/>
            <a:ext cx="8809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É MUITO IMPORTANTE NOTAR QUE O CÁLCULO É FEITO PARA O </a:t>
            </a:r>
            <a:r>
              <a:rPr lang="pt-BR" b="1" dirty="0" smtClean="0"/>
              <a:t>ESCOPO DA LINHA</a:t>
            </a:r>
            <a:r>
              <a:rPr lang="pt-BR" dirty="0" smtClean="0"/>
              <a:t>, DIFERENTEMENTE DA </a:t>
            </a:r>
            <a:r>
              <a:rPr lang="pt-BR" b="1" dirty="0" smtClean="0"/>
              <a:t>MEDIDA, QUE É CALCULADA DE UMA VEZ PARA O CONTEXTO TODO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/>
              <a:t>SÓ PODEMOS AGREGAR ESTA COLUNA SE ELA FOR AGREGÁVEL AO LONGO DAS DIMENSÕES QUE ESTIVERMOS USANDO NO CONTEXTO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No exemplo abaixo, desejamos avaliar frangos por gol tomado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/>
              <a:t>A forma correta é criar uma Medida que vai ser agregada no contexto</a:t>
            </a:r>
            <a:r>
              <a:rPr lang="pt-BR" dirty="0" smtClean="0"/>
              <a:t>. Assim teremos esta razão calculada corretamente para cada contexto resultante das nossas agregações da tabela dinâmica 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7717" y="2670771"/>
            <a:ext cx="6757838" cy="376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8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</a:rPr>
              <a:t>Arquitetura </a:t>
            </a:r>
            <a:r>
              <a:rPr lang="pt-BR" b="0" dirty="0">
                <a:solidFill>
                  <a:schemeClr val="tx2"/>
                </a:solidFill>
              </a:rPr>
              <a:t>BI de Referência</a:t>
            </a:r>
            <a:endParaRPr lang="pt-BR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2" t="14268" r="1909" b="24380"/>
          <a:stretch/>
        </p:blipFill>
        <p:spPr bwMode="auto">
          <a:xfrm>
            <a:off x="255173" y="1230954"/>
            <a:ext cx="8264574" cy="3540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de cantos arredondados 5"/>
          <p:cNvSpPr/>
          <p:nvPr/>
        </p:nvSpPr>
        <p:spPr>
          <a:xfrm>
            <a:off x="5029201" y="1539599"/>
            <a:ext cx="3490546" cy="2923186"/>
          </a:xfrm>
          <a:prstGeom prst="roundRect">
            <a:avLst/>
          </a:prstGeom>
          <a:solidFill>
            <a:srgbClr val="FAA429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061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</a:rPr>
              <a:t>Coluna Calculada x Medida: CUIDADO!!!!!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0" y="670531"/>
            <a:ext cx="8809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Uma forma errada seria criar uma </a:t>
            </a:r>
            <a:r>
              <a:rPr lang="pt-BR" dirty="0"/>
              <a:t>C</a:t>
            </a:r>
            <a:r>
              <a:rPr lang="pt-BR" dirty="0" smtClean="0"/>
              <a:t>oluna Calculada com a razão Frango por Gol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Tomemos como exemplo ALEATORIAMENTE o goleiro... vejamos... Muralha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Imaginemos que ele tomou 30 frangos em um só jogo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Primeiro vejamos </a:t>
            </a:r>
            <a:r>
              <a:rPr lang="pt-BR" b="1" dirty="0" smtClean="0"/>
              <a:t>DA FORMA CORRETA, USANDO MEDIDA: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257" y="1985230"/>
            <a:ext cx="8054508" cy="477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3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</a:rPr>
              <a:t>Coluna Calculada x Medida: CUIDADO!!!!!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0" y="670531"/>
            <a:ext cx="8809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Agora vejamos o que acontece se usarmos a </a:t>
            </a:r>
            <a:r>
              <a:rPr lang="pt-BR" b="1" dirty="0" smtClean="0"/>
              <a:t>Coluna Calculada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/>
              <a:t>O resultado não é o esperado, pois a Coluna </a:t>
            </a:r>
            <a:r>
              <a:rPr lang="pt-BR" b="1" dirty="0"/>
              <a:t>C</a:t>
            </a:r>
            <a:r>
              <a:rPr lang="pt-BR" b="1" dirty="0" smtClean="0"/>
              <a:t>alculada criada não é agregável ao longo das dimensões que variam dentro do contexto: a média de Frangos por Gol não é igual a Frangos por Gol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7"/>
          <a:srcRect r="48434" b="52586"/>
          <a:stretch/>
        </p:blipFill>
        <p:spPr>
          <a:xfrm>
            <a:off x="255173" y="2104097"/>
            <a:ext cx="8218871" cy="455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5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</a:rPr>
              <a:t>Segmentações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0" y="786073"/>
            <a:ext cx="88090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No último exemplo, vimos um novo objeto chamado </a:t>
            </a:r>
            <a:r>
              <a:rPr lang="pt-BR" b="1" dirty="0" smtClean="0"/>
              <a:t>Segmentação (</a:t>
            </a:r>
            <a:r>
              <a:rPr lang="pt-BR" b="1" dirty="0" err="1" smtClean="0"/>
              <a:t>Slicer</a:t>
            </a:r>
            <a:r>
              <a:rPr lang="pt-BR" b="1" dirty="0" smtClean="0"/>
              <a:t>)</a:t>
            </a:r>
            <a:r>
              <a:rPr lang="pt-BR" dirty="0" smtClean="0"/>
              <a:t>, que filtra todo o contexto considerado pela Tabela Dinâmica.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Ele funciona realizando aquela operação de </a:t>
            </a:r>
            <a:r>
              <a:rPr lang="pt-BR" dirty="0" err="1" smtClean="0"/>
              <a:t>Slice</a:t>
            </a:r>
            <a:r>
              <a:rPr lang="pt-BR" dirty="0" smtClean="0"/>
              <a:t> que vimos na metáfora do Cubo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segmentação aplica a operação de filtro do contexto </a:t>
            </a:r>
            <a:r>
              <a:rPr lang="pt-BR" b="1" dirty="0" smtClean="0"/>
              <a:t>ANTES </a:t>
            </a:r>
            <a:r>
              <a:rPr lang="pt-BR" dirty="0" smtClean="0"/>
              <a:t>das alterações causadas pelos outros modificadores do contexto, como as Linhas e Colunas da Tabela Dinâmica e </a:t>
            </a:r>
          </a:p>
        </p:txBody>
      </p:sp>
      <p:pic>
        <p:nvPicPr>
          <p:cNvPr id="1026" name="Picture 2" descr="Resultado de imagem para slice cube ol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68" y="2748997"/>
            <a:ext cx="2629440" cy="187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8"/>
          <a:srcRect l="5941" t="13431" r="63267" b="54720"/>
          <a:stretch/>
        </p:blipFill>
        <p:spPr>
          <a:xfrm>
            <a:off x="3278048" y="3139267"/>
            <a:ext cx="4770483" cy="297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9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</a:rPr>
              <a:t>Segmentações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92884" y="704568"/>
            <a:ext cx="8809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Uma das formas de criar uma Segmentação é clicar com o botão direito na lista de campos ligada a uma Tabela Dinâmica e depois clicar em “Adicionar como Segmentação de Dados”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7"/>
          <a:srcRect l="18911" t="27741" r="49423" b="30113"/>
          <a:stretch/>
        </p:blipFill>
        <p:spPr>
          <a:xfrm>
            <a:off x="454350" y="1813237"/>
            <a:ext cx="7114348" cy="335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7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</a:rPr>
              <a:t>Segmentações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92884" y="704568"/>
            <a:ext cx="8809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É possível fazer com que uma Segmentação afete o contexto de mais de uma tabela. Isso pode ser interessante quando temos várias abordagens dos dados na mesma Planilha (mesma aba)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/>
          <a:srcRect l="7525" t="13759" r="53861" b="20899"/>
          <a:stretch/>
        </p:blipFill>
        <p:spPr>
          <a:xfrm>
            <a:off x="2480650" y="1399232"/>
            <a:ext cx="4617268" cy="471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6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</a:rPr>
              <a:t>Segmentações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92884" y="704568"/>
            <a:ext cx="88090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Para escolher que Tabelas Dinâmicas cada segmentação afeta, temos que clicar com o botão direito na segmentação e depois em “Conexões do Relatório”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É possível conectar segmentações em Tabelas Dinâmicas de várias Planilhas (não várias Pastas de Trabalho), mas muitas vezes isso não é a melhor solução. As segmentações são a forma de interação mais frequente entre o usuário e os relatórios do Power </a:t>
            </a:r>
            <a:r>
              <a:rPr lang="pt-BR" dirty="0" err="1" smtClean="0"/>
              <a:t>Pivot</a:t>
            </a:r>
            <a:r>
              <a:rPr lang="pt-BR" dirty="0" smtClean="0"/>
              <a:t>. Uma segmentação que afete diversas Tabelas Dinâmicas pode demorar mais do que exige uma boa usabilidade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7"/>
          <a:srcRect l="3564" t="15180" r="82475" b="39045"/>
          <a:stretch/>
        </p:blipFill>
        <p:spPr>
          <a:xfrm>
            <a:off x="0" y="2834253"/>
            <a:ext cx="2804225" cy="326165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8"/>
          <a:srcRect r="24056" b="60921"/>
          <a:stretch/>
        </p:blipFill>
        <p:spPr>
          <a:xfrm>
            <a:off x="3156826" y="2834253"/>
            <a:ext cx="5908043" cy="18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</a:rPr>
              <a:t>Hierarquias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0" y="1067695"/>
            <a:ext cx="880902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É muito comum que haja uma estrutura hierárquica entre campos da mesma Dimensão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É possível criar </a:t>
            </a:r>
            <a:r>
              <a:rPr lang="pt-BR" b="1" dirty="0" smtClean="0"/>
              <a:t>Hierarquias </a:t>
            </a:r>
            <a:r>
              <a:rPr lang="pt-BR" dirty="0" smtClean="0"/>
              <a:t>nas Tabelas Dimensão do Modelo Dimensional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Uma Hierarquia é definida por: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Um nome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Um conjunto de campos da mesma tabela Dimensão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A ordem dos campos nesta estrutura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Os Exemplos comuns de hierarquias são os seguintes, mas existem muitos outros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Hierarquias de Data: ano, trimestre, mês, dia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Hierarquias de Local: País, UF, Município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grande vantagem das Hierarquias é servirem como um objeto nomeado que pode ser incluído de uma vez só nas Linhas e Colunas da </a:t>
            </a:r>
            <a:r>
              <a:rPr lang="pt-BR" dirty="0"/>
              <a:t>T</a:t>
            </a:r>
            <a:r>
              <a:rPr lang="pt-BR" dirty="0" smtClean="0"/>
              <a:t>abela Dinâmica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lvl="1"/>
            <a:endParaRPr lang="pt-B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452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</a:rPr>
              <a:t>Hierarquias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0" y="903768"/>
            <a:ext cx="88090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No nosso modelo de exemplo podemos criar uma hierarquia para o Goleiro, relacionando-o com seu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Uma das formas de fazer isso é clicando com o botão direito na tabela Dimensional e em “Criar Hierarquia”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Depois podemos inserir os campos na ordem correta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/>
          <a:srcRect l="13785" t="48753" r="67778" b="15802"/>
          <a:stretch/>
        </p:blipFill>
        <p:spPr>
          <a:xfrm>
            <a:off x="430664" y="3142045"/>
            <a:ext cx="3260810" cy="222372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8"/>
          <a:srcRect l="24141" t="57183" r="44242" b="8710"/>
          <a:stretch/>
        </p:blipFill>
        <p:spPr>
          <a:xfrm>
            <a:off x="4174836" y="3142045"/>
            <a:ext cx="3703783" cy="24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</a:rPr>
              <a:t>Hierarquias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0" y="903768"/>
            <a:ext cx="8809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hierarquia pode ser usada posteriormente nas Tabelas Dinâmicas 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7"/>
          <a:srcRect l="11000" t="15558" b="11440"/>
          <a:stretch/>
        </p:blipFill>
        <p:spPr>
          <a:xfrm>
            <a:off x="263697" y="1616363"/>
            <a:ext cx="8138159" cy="4230255"/>
          </a:xfrm>
          <a:prstGeom prst="rect">
            <a:avLst/>
          </a:prstGeom>
        </p:spPr>
      </p:pic>
      <p:sp>
        <p:nvSpPr>
          <p:cNvPr id="8" name="Retângulo de cantos arredondados 7"/>
          <p:cNvSpPr/>
          <p:nvPr/>
        </p:nvSpPr>
        <p:spPr>
          <a:xfrm>
            <a:off x="6483927" y="4313382"/>
            <a:ext cx="1917929" cy="477538"/>
          </a:xfrm>
          <a:prstGeom prst="roundRect">
            <a:avLst/>
          </a:prstGeom>
          <a:solidFill>
            <a:srgbClr val="FAA429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382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</a:rPr>
              <a:t>A Relação Tabela Dinâmica          Gráfico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ração 2"/>
          <p:cNvSpPr/>
          <p:nvPr/>
        </p:nvSpPr>
        <p:spPr>
          <a:xfrm>
            <a:off x="4586129" y="62218"/>
            <a:ext cx="628073" cy="572655"/>
          </a:xfrm>
          <a:prstGeom prst="heart">
            <a:avLst/>
          </a:prstGeom>
          <a:solidFill>
            <a:srgbClr val="C0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55144" y="991979"/>
            <a:ext cx="7857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Muitas Tabelas </a:t>
            </a:r>
            <a:r>
              <a:rPr lang="pt-BR" dirty="0"/>
              <a:t>D</a:t>
            </a:r>
            <a:r>
              <a:rPr lang="pt-BR" dirty="0" smtClean="0"/>
              <a:t>inâmicas tem uma relação bastante íntima com um Gráfico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Ao criar uma Tabela </a:t>
            </a:r>
            <a:r>
              <a:rPr lang="pt-BR" dirty="0"/>
              <a:t>D</a:t>
            </a:r>
            <a:r>
              <a:rPr lang="pt-BR" dirty="0" smtClean="0"/>
              <a:t>inâmica é possível já criá-la com um gráfico associado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qualquer momento é possível adicionar um gráfico ligado a uma tabela dinâmica clicando na Tabela Dinâmica e depois em Inserir Gráfico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7"/>
          <a:srcRect l="1958" t="12265" r="35362" b="23632"/>
          <a:stretch/>
        </p:blipFill>
        <p:spPr>
          <a:xfrm>
            <a:off x="886118" y="2280116"/>
            <a:ext cx="5731497" cy="353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9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5884382" cy="697093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rgbClr val="002A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</a:t>
            </a:r>
            <a:r>
              <a:rPr lang="pt-BR" b="0" dirty="0"/>
              <a:t> </a:t>
            </a:r>
            <a:r>
              <a:rPr lang="pt-BR" sz="3600" dirty="0">
                <a:solidFill>
                  <a:srgbClr val="002A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</a:t>
            </a:r>
            <a:r>
              <a:rPr lang="pt-BR" b="0" dirty="0"/>
              <a:t> </a:t>
            </a:r>
            <a:r>
              <a:rPr lang="pt-BR" sz="3600" dirty="0">
                <a:solidFill>
                  <a:srgbClr val="002A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Análise</a:t>
            </a:r>
            <a:r>
              <a:rPr lang="pt-BR" b="0" dirty="0"/>
              <a:t> </a:t>
            </a:r>
            <a:r>
              <a:rPr lang="pt-BR" sz="3600" dirty="0">
                <a:solidFill>
                  <a:srgbClr val="002A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</a:t>
            </a:r>
            <a:r>
              <a:rPr lang="pt-BR" b="0" dirty="0"/>
              <a:t> </a:t>
            </a:r>
            <a:r>
              <a:rPr lang="pt-BR" sz="3600" dirty="0">
                <a:solidFill>
                  <a:srgbClr val="002A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Dados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52093" t="23715" r="11280" b="27176"/>
          <a:stretch/>
        </p:blipFill>
        <p:spPr>
          <a:xfrm>
            <a:off x="1137684" y="1297172"/>
            <a:ext cx="6134986" cy="442108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4172" y="5617027"/>
            <a:ext cx="8316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Fonte: </a:t>
            </a:r>
            <a:r>
              <a:rPr lang="en-US" dirty="0"/>
              <a:t>Analytics in a Big Data World: The Essential Guide to Data Science and its Applications</a:t>
            </a:r>
            <a:r>
              <a:rPr lang="en-US" dirty="0" smtClean="0"/>
              <a:t>, </a:t>
            </a:r>
            <a:r>
              <a:rPr lang="en-US" dirty="0" err="1" smtClean="0"/>
              <a:t>Baesens</a:t>
            </a:r>
            <a:r>
              <a:rPr lang="en-US" dirty="0" smtClean="0"/>
              <a:t>, 2014 </a:t>
            </a:r>
            <a:endParaRPr lang="pt-BR" dirty="0"/>
          </a:p>
        </p:txBody>
      </p:sp>
      <p:sp>
        <p:nvSpPr>
          <p:cNvPr id="5" name="Retângulo de cantos arredondados 4"/>
          <p:cNvSpPr/>
          <p:nvPr/>
        </p:nvSpPr>
        <p:spPr>
          <a:xfrm>
            <a:off x="4132383" y="1872761"/>
            <a:ext cx="1239716" cy="2303585"/>
          </a:xfrm>
          <a:prstGeom prst="roundRect">
            <a:avLst/>
          </a:prstGeom>
          <a:solidFill>
            <a:srgbClr val="FAA429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324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</a:rPr>
              <a:t>A Relação Tabela Dinâmica          Gráfico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ração 2"/>
          <p:cNvSpPr/>
          <p:nvPr/>
        </p:nvSpPr>
        <p:spPr>
          <a:xfrm>
            <a:off x="4586129" y="62218"/>
            <a:ext cx="628073" cy="572655"/>
          </a:xfrm>
          <a:prstGeom prst="heart">
            <a:avLst/>
          </a:prstGeom>
          <a:solidFill>
            <a:srgbClr val="C0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82853" y="619126"/>
            <a:ext cx="7857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Existe uma relação entre as configurações de </a:t>
            </a:r>
            <a:r>
              <a:rPr lang="pt-BR" b="1" dirty="0" smtClean="0"/>
              <a:t>Linha</a:t>
            </a:r>
            <a:r>
              <a:rPr lang="pt-BR" dirty="0" smtClean="0"/>
              <a:t>, </a:t>
            </a:r>
            <a:r>
              <a:rPr lang="pt-BR" b="1" dirty="0" smtClean="0"/>
              <a:t>Coluna</a:t>
            </a:r>
            <a:r>
              <a:rPr lang="pt-BR" dirty="0" smtClean="0"/>
              <a:t> e </a:t>
            </a:r>
            <a:r>
              <a:rPr lang="pt-BR" b="1" dirty="0" smtClean="0"/>
              <a:t>Valores</a:t>
            </a:r>
            <a:r>
              <a:rPr lang="pt-BR" dirty="0" smtClean="0"/>
              <a:t> da Tabela Dinâmica com o gráfico associado a ela . Isso pode ser observado quando selecionamos primeiro a Tabela Dinâmica e depois o gráfico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7"/>
          <a:srcRect l="18889" t="17576" b="14916"/>
          <a:stretch/>
        </p:blipFill>
        <p:spPr>
          <a:xfrm>
            <a:off x="255172" y="1611983"/>
            <a:ext cx="4959029" cy="243306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8"/>
          <a:srcRect l="18794" t="16248" b="14226"/>
          <a:stretch/>
        </p:blipFill>
        <p:spPr>
          <a:xfrm>
            <a:off x="2946399" y="4045053"/>
            <a:ext cx="5323765" cy="2686921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2807123" y="3661006"/>
            <a:ext cx="1186004" cy="307818"/>
          </a:xfrm>
          <a:prstGeom prst="rect">
            <a:avLst/>
          </a:prstGeom>
          <a:solidFill>
            <a:srgbClr val="C00000">
              <a:alpha val="3400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3993127" y="3105789"/>
            <a:ext cx="1186004" cy="307818"/>
          </a:xfrm>
          <a:prstGeom prst="rect">
            <a:avLst/>
          </a:prstGeom>
          <a:solidFill>
            <a:srgbClr val="005024">
              <a:alpha val="34000"/>
            </a:srgbClr>
          </a:solidFill>
          <a:ln w="44450">
            <a:solidFill>
              <a:srgbClr val="005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4069770" y="3663921"/>
            <a:ext cx="1045629" cy="307818"/>
          </a:xfrm>
          <a:prstGeom prst="rect">
            <a:avLst/>
          </a:prstGeom>
          <a:solidFill>
            <a:srgbClr val="FAA429">
              <a:alpha val="34000"/>
            </a:srgbClr>
          </a:solidFill>
          <a:ln w="444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5804324" y="6270282"/>
            <a:ext cx="1186004" cy="307818"/>
          </a:xfrm>
          <a:prstGeom prst="rect">
            <a:avLst/>
          </a:prstGeom>
          <a:solidFill>
            <a:srgbClr val="C00000">
              <a:alpha val="34000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6990328" y="5715065"/>
            <a:ext cx="1186004" cy="307818"/>
          </a:xfrm>
          <a:prstGeom prst="rect">
            <a:avLst/>
          </a:prstGeom>
          <a:solidFill>
            <a:srgbClr val="005024">
              <a:alpha val="34000"/>
            </a:srgbClr>
          </a:solidFill>
          <a:ln w="44450">
            <a:solidFill>
              <a:srgbClr val="005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7066971" y="6273197"/>
            <a:ext cx="1045629" cy="307818"/>
          </a:xfrm>
          <a:prstGeom prst="rect">
            <a:avLst/>
          </a:prstGeom>
          <a:solidFill>
            <a:srgbClr val="FAA429">
              <a:alpha val="34000"/>
            </a:srgbClr>
          </a:solidFill>
          <a:ln w="444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728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5884382" cy="697093"/>
          </a:xfrm>
        </p:spPr>
        <p:txBody>
          <a:bodyPr>
            <a:normAutofit fontScale="90000"/>
          </a:bodyPr>
          <a:lstStyle/>
          <a:p>
            <a:r>
              <a:rPr lang="pt-BR" sz="3600" dirty="0" smtClean="0">
                <a:solidFill>
                  <a:srgbClr val="002A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Ferramentas</a:t>
            </a:r>
            <a:r>
              <a:rPr lang="pt-BR" b="0" dirty="0" smtClean="0"/>
              <a:t> </a:t>
            </a:r>
            <a:r>
              <a:rPr lang="pt-BR" sz="3600" dirty="0">
                <a:solidFill>
                  <a:srgbClr val="002A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</a:t>
            </a:r>
            <a:r>
              <a:rPr lang="pt-BR" b="0" dirty="0"/>
              <a:t> </a:t>
            </a:r>
            <a:r>
              <a:rPr lang="pt-BR" sz="3600" dirty="0">
                <a:solidFill>
                  <a:srgbClr val="002A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Análise</a:t>
            </a:r>
            <a:r>
              <a:rPr lang="pt-BR" b="0" dirty="0"/>
              <a:t> </a:t>
            </a:r>
            <a:r>
              <a:rPr lang="pt-BR" sz="3600" dirty="0">
                <a:solidFill>
                  <a:srgbClr val="002A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</a:t>
            </a:r>
            <a:r>
              <a:rPr lang="pt-BR" b="0" dirty="0"/>
              <a:t> </a:t>
            </a:r>
            <a:r>
              <a:rPr lang="pt-BR" sz="3600" dirty="0">
                <a:solidFill>
                  <a:srgbClr val="002A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Dados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02" y="901042"/>
            <a:ext cx="5658613" cy="565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2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5884382" cy="697093"/>
          </a:xfrm>
        </p:spPr>
        <p:txBody>
          <a:bodyPr>
            <a:normAutofit/>
          </a:bodyPr>
          <a:lstStyle/>
          <a:p>
            <a:r>
              <a:rPr lang="pt-BR" sz="3600" dirty="0" smtClean="0">
                <a:solidFill>
                  <a:srgbClr val="002A5E"/>
                </a:solidFill>
              </a:rPr>
              <a:t>KISS – “</a:t>
            </a:r>
            <a:r>
              <a:rPr lang="pt-BR" sz="3600" dirty="0" err="1" smtClean="0">
                <a:solidFill>
                  <a:srgbClr val="002A5E"/>
                </a:solidFill>
              </a:rPr>
              <a:t>Keep</a:t>
            </a:r>
            <a:r>
              <a:rPr lang="pt-BR" sz="3600" dirty="0" smtClean="0">
                <a:solidFill>
                  <a:srgbClr val="002A5E"/>
                </a:solidFill>
              </a:rPr>
              <a:t> It </a:t>
            </a:r>
            <a:r>
              <a:rPr lang="pt-BR" sz="3600" dirty="0" err="1" smtClean="0">
                <a:solidFill>
                  <a:srgbClr val="002A5E"/>
                </a:solidFill>
              </a:rPr>
              <a:t>Simple</a:t>
            </a:r>
            <a:r>
              <a:rPr lang="pt-BR" sz="3600" dirty="0" smtClean="0">
                <a:solidFill>
                  <a:srgbClr val="002A5E"/>
                </a:solidFill>
              </a:rPr>
              <a:t>, </a:t>
            </a:r>
            <a:r>
              <a:rPr lang="pt-BR" sz="3600" dirty="0" err="1" smtClean="0">
                <a:solidFill>
                  <a:srgbClr val="002A5E"/>
                </a:solidFill>
              </a:rPr>
              <a:t>Stupid</a:t>
            </a:r>
            <a:r>
              <a:rPr lang="pt-BR" sz="3600" dirty="0" smtClean="0">
                <a:solidFill>
                  <a:srgbClr val="002A5E"/>
                </a:solidFill>
              </a:rPr>
              <a:t>”</a:t>
            </a:r>
            <a:endParaRPr lang="pt-BR" sz="3600" dirty="0">
              <a:solidFill>
                <a:srgbClr val="002A5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36" y="932873"/>
            <a:ext cx="6730761" cy="49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0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https://lh3.googleusercontent.com/ZUsWttA6Wrb7gWcv3yVPajTd5tR7DP2FEwC5aVrOhLjYe3DZjYEf42m0rolk4KPVPEqSWYw0m4hqxvpBY7L-bnWz7jYibq_q4jd9nneA5Q1O-yObbQslhtKlvppfrfgWFzAERlI9lJ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797" y="1028016"/>
            <a:ext cx="6206466" cy="438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0605" y="222496"/>
            <a:ext cx="8094182" cy="697093"/>
          </a:xfrm>
        </p:spPr>
        <p:txBody>
          <a:bodyPr>
            <a:noAutofit/>
          </a:bodyPr>
          <a:lstStyle/>
          <a:p>
            <a:r>
              <a:rPr lang="pt-BR" dirty="0" smtClean="0">
                <a:solidFill>
                  <a:srgbClr val="002A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Modelagem Relacional (Normalizada) x Modelagem Dimensional</a:t>
            </a:r>
            <a:endParaRPr lang="pt-BR" dirty="0">
              <a:solidFill>
                <a:srgbClr val="002A5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1" name="Picture 7" descr="https://lh3.googleusercontent.com/vf0bT62CkO7nxH_-NqMDqrpCKB0SOZlnCciO-NSoN2xBVFreg8_5NsU2JSE081gccCgUPZ0OprSqyW5_Z-Y5Lwvp5zCJVrGBXex8mfAXDv1ZC5X3TG5s-RrDf_hb5RkU3VUVKbtFHR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27"/>
          <a:stretch/>
        </p:blipFill>
        <p:spPr bwMode="auto">
          <a:xfrm>
            <a:off x="1882160" y="2869109"/>
            <a:ext cx="1732308" cy="133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https://lh3.googleusercontent.com/vf0bT62CkO7nxH_-NqMDqrpCKB0SOZlnCciO-NSoN2xBVFreg8_5NsU2JSE081gccCgUPZ0OprSqyW5_Z-Y5Lwvp5zCJVrGBXex8mfAXDv1ZC5X3TG5s-RrDf_hb5RkU3VUVKbtFHR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37"/>
          <a:stretch/>
        </p:blipFill>
        <p:spPr bwMode="auto">
          <a:xfrm>
            <a:off x="4882554" y="2886361"/>
            <a:ext cx="1702600" cy="133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0" y="1799233"/>
            <a:ext cx="20444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Normalizada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Minimiza Redundância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Atualização </a:t>
            </a:r>
            <a:r>
              <a:rPr lang="pt-BR" dirty="0" smtClean="0"/>
              <a:t>Instantânea e concorrente</a:t>
            </a:r>
            <a:endParaRPr lang="pt-BR" dirty="0"/>
          </a:p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573817" y="1799233"/>
            <a:ext cx="25588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Não se preocupa com normalização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Aceita redundância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Objetivo: Performance </a:t>
            </a:r>
            <a:r>
              <a:rPr lang="pt-BR" dirty="0"/>
              <a:t>de Consulta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Inteligibilidade do 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Flexibilidade de Consulta</a:t>
            </a:r>
          </a:p>
          <a:p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74171" y="5660571"/>
            <a:ext cx="3596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Fonte: </a:t>
            </a:r>
            <a:r>
              <a:rPr lang="en-US" dirty="0" smtClean="0">
                <a:hlinkClick r:id="rId4"/>
              </a:rPr>
              <a:t>www.kimballgroup.com</a:t>
            </a:r>
            <a:r>
              <a:rPr lang="en-US" dirty="0" smtClean="0"/>
              <a:t>, 2017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90534" y="1153344"/>
            <a:ext cx="1716560" cy="52322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Relacional: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585154" y="1157362"/>
            <a:ext cx="2031325" cy="523220"/>
          </a:xfrm>
          <a:prstGeom prst="rect">
            <a:avLst/>
          </a:prstGeom>
          <a:solidFill>
            <a:srgbClr val="005024"/>
          </a:solidFill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Dimensional:</a:t>
            </a:r>
            <a:endParaRPr lang="pt-B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86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461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Onde usar cada tipo de modelagem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6666789"/>
              </p:ext>
            </p:extLst>
          </p:nvPr>
        </p:nvGraphicFramePr>
        <p:xfrm>
          <a:off x="255173" y="667873"/>
          <a:ext cx="8809696" cy="914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Grupo 11"/>
          <p:cNvGrpSpPr/>
          <p:nvPr/>
        </p:nvGrpSpPr>
        <p:grpSpPr>
          <a:xfrm>
            <a:off x="114159" y="1738264"/>
            <a:ext cx="8437236" cy="4572843"/>
            <a:chOff x="88185" y="815483"/>
            <a:chExt cx="8702136" cy="4798508"/>
          </a:xfrm>
        </p:grpSpPr>
        <p:sp>
          <p:nvSpPr>
            <p:cNvPr id="3" name="Retângulo 2">
              <a:extLst>
                <a:ext uri="{FF2B5EF4-FFF2-40B4-BE49-F238E27FC236}">
                  <a16:creationId xmlns="" xmlns:a16="http://schemas.microsoft.com/office/drawing/2014/main" id="{D6847647-8656-4B6C-86E7-1A283269FA94}"/>
                </a:ext>
              </a:extLst>
            </p:cNvPr>
            <p:cNvSpPr/>
            <p:nvPr/>
          </p:nvSpPr>
          <p:spPr>
            <a:xfrm>
              <a:off x="88185" y="1906129"/>
              <a:ext cx="1637414" cy="11407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Dado Externo</a:t>
              </a:r>
            </a:p>
          </p:txBody>
        </p:sp>
        <p:cxnSp>
          <p:nvCxnSpPr>
            <p:cNvPr id="6" name="Conector: Angulado 5">
              <a:extLst>
                <a:ext uri="{FF2B5EF4-FFF2-40B4-BE49-F238E27FC236}">
                  <a16:creationId xmlns="" xmlns:a16="http://schemas.microsoft.com/office/drawing/2014/main" id="{998870CA-396A-45F4-B35E-5F8DF3268189}"/>
                </a:ext>
              </a:extLst>
            </p:cNvPr>
            <p:cNvCxnSpPr>
              <a:cxnSpLocks/>
              <a:stCxn id="3" idx="3"/>
              <a:endCxn id="2052" idx="1"/>
            </p:cNvCxnSpPr>
            <p:nvPr/>
          </p:nvCxnSpPr>
          <p:spPr>
            <a:xfrm>
              <a:off x="1725599" y="2476500"/>
              <a:ext cx="454483" cy="109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2" name="Picture 4" descr="Resultado de imagem para power query">
              <a:extLst>
                <a:ext uri="{FF2B5EF4-FFF2-40B4-BE49-F238E27FC236}">
                  <a16:creationId xmlns="" xmlns:a16="http://schemas.microsoft.com/office/drawing/2014/main" id="{BA027423-1561-465B-909A-F65AD8B99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0082" y="1906129"/>
              <a:ext cx="2031884" cy="1142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Resultado de imagem para power pivot logo">
              <a:extLst>
                <a:ext uri="{FF2B5EF4-FFF2-40B4-BE49-F238E27FC236}">
                  <a16:creationId xmlns="" xmlns:a16="http://schemas.microsoft.com/office/drawing/2014/main" id="{7C7C50AB-69E9-4121-BFE1-9D66D98D15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1526" y="1999067"/>
              <a:ext cx="2836235" cy="954866"/>
            </a:xfrm>
            <a:prstGeom prst="rect">
              <a:avLst/>
            </a:prstGeom>
            <a:noFill/>
            <a:ln w="88900">
              <a:solidFill>
                <a:srgbClr val="005024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tângulo 12">
              <a:extLst>
                <a:ext uri="{FF2B5EF4-FFF2-40B4-BE49-F238E27FC236}">
                  <a16:creationId xmlns="" xmlns:a16="http://schemas.microsoft.com/office/drawing/2014/main" id="{6FDB50C1-F7A2-4796-B804-FCDF039897F1}"/>
                </a:ext>
              </a:extLst>
            </p:cNvPr>
            <p:cNvSpPr/>
            <p:nvPr/>
          </p:nvSpPr>
          <p:spPr>
            <a:xfrm>
              <a:off x="1892587" y="903767"/>
              <a:ext cx="6687887" cy="471022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pt-BR" sz="4000" b="1" dirty="0">
                  <a:solidFill>
                    <a:srgbClr val="005024"/>
                  </a:solidFill>
                </a:rPr>
                <a:t>Ambiente do Excel</a:t>
              </a:r>
            </a:p>
          </p:txBody>
        </p:sp>
        <p:cxnSp>
          <p:nvCxnSpPr>
            <p:cNvPr id="15" name="Conector: Angulado 14">
              <a:extLst>
                <a:ext uri="{FF2B5EF4-FFF2-40B4-BE49-F238E27FC236}">
                  <a16:creationId xmlns="" xmlns:a16="http://schemas.microsoft.com/office/drawing/2014/main" id="{8C27F857-4367-4DEC-BA84-DDBB6A9D4F60}"/>
                </a:ext>
              </a:extLst>
            </p:cNvPr>
            <p:cNvCxnSpPr>
              <a:cxnSpLocks/>
              <a:stCxn id="2052" idx="3"/>
              <a:endCxn id="2054" idx="1"/>
            </p:cNvCxnSpPr>
            <p:nvPr/>
          </p:nvCxnSpPr>
          <p:spPr>
            <a:xfrm flipV="1">
              <a:off x="4211966" y="2476500"/>
              <a:ext cx="1199560" cy="109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Imagem 17">
              <a:extLst>
                <a:ext uri="{FF2B5EF4-FFF2-40B4-BE49-F238E27FC236}">
                  <a16:creationId xmlns="" xmlns:a16="http://schemas.microsoft.com/office/drawing/2014/main" id="{C5B1014E-BB60-4EAA-BBD6-17C25B569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77345" y="3353538"/>
              <a:ext cx="2437359" cy="1443573"/>
            </a:xfrm>
            <a:prstGeom prst="rect">
              <a:avLst/>
            </a:prstGeom>
          </p:spPr>
        </p:pic>
        <p:cxnSp>
          <p:nvCxnSpPr>
            <p:cNvPr id="22" name="Conector: Angulado 21">
              <a:extLst>
                <a:ext uri="{FF2B5EF4-FFF2-40B4-BE49-F238E27FC236}">
                  <a16:creationId xmlns="" xmlns:a16="http://schemas.microsoft.com/office/drawing/2014/main" id="{2A68CD5C-DEB8-4FBC-9378-9EE1F3EA1EE1}"/>
                </a:ext>
              </a:extLst>
            </p:cNvPr>
            <p:cNvCxnSpPr>
              <a:cxnSpLocks/>
              <a:stCxn id="18" idx="0"/>
              <a:endCxn id="2052" idx="2"/>
            </p:cNvCxnSpPr>
            <p:nvPr/>
          </p:nvCxnSpPr>
          <p:spPr>
            <a:xfrm rot="16200000" flipV="1">
              <a:off x="3043788" y="3201300"/>
              <a:ext cx="304474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Imagem 23">
              <a:extLst>
                <a:ext uri="{FF2B5EF4-FFF2-40B4-BE49-F238E27FC236}">
                  <a16:creationId xmlns="" xmlns:a16="http://schemas.microsoft.com/office/drawing/2014/main" id="{584EFD03-82A2-487C-BB55-455ED441B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09062" y="3737680"/>
              <a:ext cx="1133475" cy="6762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="" xmlns:a16="http://schemas.microsoft.com/office/drawing/2014/main" id="{4901FA74-C0F2-4024-8173-918B7009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2907" y="3726219"/>
              <a:ext cx="1133475" cy="676275"/>
            </a:xfrm>
            <a:prstGeom prst="rect">
              <a:avLst/>
            </a:prstGeom>
          </p:spPr>
        </p:pic>
        <p:pic>
          <p:nvPicPr>
            <p:cNvPr id="26" name="Imagem 25">
              <a:extLst>
                <a:ext uri="{FF2B5EF4-FFF2-40B4-BE49-F238E27FC236}">
                  <a16:creationId xmlns="" xmlns:a16="http://schemas.microsoft.com/office/drawing/2014/main" id="{024B4718-625E-4954-9730-8F239D438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96382" y="3735238"/>
              <a:ext cx="1133475" cy="676275"/>
            </a:xfrm>
            <a:prstGeom prst="rect">
              <a:avLst/>
            </a:prstGeom>
          </p:spPr>
        </p:pic>
        <p:pic>
          <p:nvPicPr>
            <p:cNvPr id="32" name="Imagem 31">
              <a:extLst>
                <a:ext uri="{FF2B5EF4-FFF2-40B4-BE49-F238E27FC236}">
                  <a16:creationId xmlns="" xmlns:a16="http://schemas.microsoft.com/office/drawing/2014/main" id="{92812B99-6CB5-41BF-BFBE-05331E2AB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29745" y="3505938"/>
              <a:ext cx="2437359" cy="1443573"/>
            </a:xfrm>
            <a:prstGeom prst="rect">
              <a:avLst/>
            </a:prstGeom>
          </p:spPr>
        </p:pic>
        <p:pic>
          <p:nvPicPr>
            <p:cNvPr id="33" name="Imagem 32">
              <a:extLst>
                <a:ext uri="{FF2B5EF4-FFF2-40B4-BE49-F238E27FC236}">
                  <a16:creationId xmlns="" xmlns:a16="http://schemas.microsoft.com/office/drawing/2014/main" id="{DD23961C-28D7-49B7-90E7-4E6657451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82145" y="3658338"/>
              <a:ext cx="2437359" cy="1443573"/>
            </a:xfrm>
            <a:prstGeom prst="rect">
              <a:avLst/>
            </a:prstGeom>
          </p:spPr>
        </p:pic>
        <p:cxnSp>
          <p:nvCxnSpPr>
            <p:cNvPr id="34" name="Conector: Angulado 33">
              <a:extLst>
                <a:ext uri="{FF2B5EF4-FFF2-40B4-BE49-F238E27FC236}">
                  <a16:creationId xmlns="" xmlns:a16="http://schemas.microsoft.com/office/drawing/2014/main" id="{1D89C212-727D-4BF1-A59B-A7D3B0C32255}"/>
                </a:ext>
              </a:extLst>
            </p:cNvPr>
            <p:cNvCxnSpPr>
              <a:cxnSpLocks/>
              <a:stCxn id="2054" idx="2"/>
              <a:endCxn id="24" idx="0"/>
            </p:cNvCxnSpPr>
            <p:nvPr/>
          </p:nvCxnSpPr>
          <p:spPr>
            <a:xfrm rot="5400000">
              <a:off x="5860849" y="2768884"/>
              <a:ext cx="783747" cy="115384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: Angulado 39">
              <a:extLst>
                <a:ext uri="{FF2B5EF4-FFF2-40B4-BE49-F238E27FC236}">
                  <a16:creationId xmlns="" xmlns:a16="http://schemas.microsoft.com/office/drawing/2014/main" id="{ED68FAEC-B636-485D-B53A-A486E46AA025}"/>
                </a:ext>
              </a:extLst>
            </p:cNvPr>
            <p:cNvCxnSpPr>
              <a:cxnSpLocks/>
              <a:stCxn id="2054" idx="2"/>
              <a:endCxn id="25" idx="0"/>
            </p:cNvCxnSpPr>
            <p:nvPr/>
          </p:nvCxnSpPr>
          <p:spPr>
            <a:xfrm rot="16200000" flipH="1">
              <a:off x="6443501" y="3340075"/>
              <a:ext cx="772286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: Angulado 42">
              <a:extLst>
                <a:ext uri="{FF2B5EF4-FFF2-40B4-BE49-F238E27FC236}">
                  <a16:creationId xmlns="" xmlns:a16="http://schemas.microsoft.com/office/drawing/2014/main" id="{A7BFDA8D-4F7A-4F43-B84F-AD8DC9476601}"/>
                </a:ext>
              </a:extLst>
            </p:cNvPr>
            <p:cNvCxnSpPr>
              <a:cxnSpLocks/>
              <a:stCxn id="2054" idx="2"/>
              <a:endCxn id="26" idx="0"/>
            </p:cNvCxnSpPr>
            <p:nvPr/>
          </p:nvCxnSpPr>
          <p:spPr>
            <a:xfrm rot="16200000" flipH="1">
              <a:off x="7005730" y="2777847"/>
              <a:ext cx="781305" cy="113347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tângulo de cantos arredondados 3"/>
            <p:cNvSpPr/>
            <p:nvPr/>
          </p:nvSpPr>
          <p:spPr>
            <a:xfrm>
              <a:off x="1718071" y="3231325"/>
              <a:ext cx="3216067" cy="2218861"/>
            </a:xfrm>
            <a:prstGeom prst="roundRect">
              <a:avLst/>
            </a:prstGeom>
            <a:solidFill>
              <a:schemeClr val="bg2">
                <a:alpha val="3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244458" y="4698749"/>
              <a:ext cx="1298689" cy="646331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Modelagem</a:t>
              </a:r>
            </a:p>
            <a:p>
              <a:r>
                <a:rPr lang="pt-BR" dirty="0" smtClean="0">
                  <a:solidFill>
                    <a:schemeClr val="bg1"/>
                  </a:solidFill>
                </a:rPr>
                <a:t>Relacional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Conector de seta reta 8"/>
            <p:cNvCxnSpPr>
              <a:stCxn id="5" idx="0"/>
              <a:endCxn id="4" idx="1"/>
            </p:cNvCxnSpPr>
            <p:nvPr/>
          </p:nvCxnSpPr>
          <p:spPr>
            <a:xfrm flipV="1">
              <a:off x="893803" y="4340756"/>
              <a:ext cx="824268" cy="357993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tângulo de cantos arredondados 26"/>
            <p:cNvSpPr/>
            <p:nvPr/>
          </p:nvSpPr>
          <p:spPr>
            <a:xfrm>
              <a:off x="5033550" y="1670950"/>
              <a:ext cx="3616956" cy="1547380"/>
            </a:xfrm>
            <a:prstGeom prst="roundRect">
              <a:avLst/>
            </a:prstGeom>
            <a:solidFill>
              <a:srgbClr val="005024">
                <a:alpha val="34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7456301" y="815483"/>
              <a:ext cx="1334020" cy="646331"/>
            </a:xfrm>
            <a:prstGeom prst="rect">
              <a:avLst/>
            </a:prstGeom>
            <a:solidFill>
              <a:srgbClr val="005024"/>
            </a:solidFill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Modelagem</a:t>
              </a:r>
            </a:p>
            <a:p>
              <a:r>
                <a:rPr lang="pt-BR" dirty="0" smtClean="0">
                  <a:solidFill>
                    <a:schemeClr val="bg1"/>
                  </a:solidFill>
                </a:rPr>
                <a:t>Dimensional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Conector de seta reta 10"/>
            <p:cNvCxnSpPr>
              <a:stCxn id="28" idx="2"/>
              <a:endCxn id="27" idx="0"/>
            </p:cNvCxnSpPr>
            <p:nvPr/>
          </p:nvCxnSpPr>
          <p:spPr>
            <a:xfrm flipH="1">
              <a:off x="6842028" y="1461814"/>
              <a:ext cx="1281283" cy="209136"/>
            </a:xfrm>
            <a:prstGeom prst="straightConnector1">
              <a:avLst/>
            </a:prstGeom>
            <a:ln w="47625">
              <a:solidFill>
                <a:srgbClr val="00502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627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Azul Quent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ersonalizada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AA429">
            <a:alpha val="34000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E906647B38C4F43B534A1110B2ADE8B" ma:contentTypeVersion="0" ma:contentTypeDescription="Crie um novo documento." ma:contentTypeScope="" ma:versionID="82674521056be81c60797bc9f4f38248">
  <xsd:schema xmlns:xsd="http://www.w3.org/2001/XMLSchema" xmlns:p="http://schemas.microsoft.com/office/2006/metadata/properties" targetNamespace="http://schemas.microsoft.com/office/2006/metadata/properties" ma:root="true" ma:fieldsID="834597303d62dd03ddcd59f56325a21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 ma:readOnly="true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910D7D7E-6E52-4FEC-ACD0-D705ABBF7845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9449CA4-20A7-4C54-8484-0BDAD6D15F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03BABD-B815-4984-B2FE-7F29B947E5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13575</TotalTime>
  <Words>2845</Words>
  <Application>Microsoft Office PowerPoint</Application>
  <PresentationFormat>Apresentação na tela (4:3)</PresentationFormat>
  <Paragraphs>233</Paragraphs>
  <Slides>50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Tema do Office</vt:lpstr>
      <vt:lpstr>Excel para BI Self Service</vt:lpstr>
      <vt:lpstr>Hoje (e na próxima aula). Fundamentos do Power Pivot</vt:lpstr>
      <vt:lpstr>Arquitetura Self Service BI de Referência</vt:lpstr>
      <vt:lpstr>Arquitetura BI de Referência</vt:lpstr>
      <vt:lpstr>Processo de Análise de Dados</vt:lpstr>
      <vt:lpstr>Ferramentas de Análise de Dados</vt:lpstr>
      <vt:lpstr>KISS – “Keep It Simple, Stupid”</vt:lpstr>
      <vt:lpstr>Modelagem Relacional (Normalizada) x Modelagem Dimensional</vt:lpstr>
      <vt:lpstr>Onde usar cada tipo de modelagem</vt:lpstr>
      <vt:lpstr>Tradução entre Modelagem Relacional e Modelagem Dimensional – Power Query</vt:lpstr>
      <vt:lpstr>Modelagem Dimensional</vt:lpstr>
      <vt:lpstr>Modelagem Dimensional – Tabelas Fato</vt:lpstr>
      <vt:lpstr>Modelagem Dimensional – Tabelas Dimensão</vt:lpstr>
      <vt:lpstr>Modelagem Dimensional – Relação </vt:lpstr>
      <vt:lpstr>Cubo OLAP</vt:lpstr>
      <vt:lpstr>Cubo OLAP - Operações</vt:lpstr>
      <vt:lpstr>Consulta  OLAP no Power Pivot</vt:lpstr>
      <vt:lpstr>Consulta OLAP no Power Pivot</vt:lpstr>
      <vt:lpstr>Consulta OLAP no Power Pivot</vt:lpstr>
      <vt:lpstr>Consulta OLAP no Power Pivot</vt:lpstr>
      <vt:lpstr>Definindo o Modelo Dimensional</vt:lpstr>
      <vt:lpstr>Definindo o Modelo Dimensional - Dicas</vt:lpstr>
      <vt:lpstr>Modelos Dimensionais – Exemplo: Orçamento</vt:lpstr>
      <vt:lpstr>Modelos Dimensionais – Exemplo: Newave</vt:lpstr>
      <vt:lpstr>Carregando o Modelo Dimensional no Power Pivot usando o Power Query</vt:lpstr>
      <vt:lpstr>Carregando o Modelo Dimensional no Power Pivot usando o Power Query</vt:lpstr>
      <vt:lpstr>Gerenciando o Modelo Dimensional no Power Pivot</vt:lpstr>
      <vt:lpstr>Gerenciando o Modelo Dimensional no Power Pivot</vt:lpstr>
      <vt:lpstr>Gerenciando o Modelo Dimensional no Power Pivot</vt:lpstr>
      <vt:lpstr>Gerenciando o Modelo Dimensional no Power Pivot</vt:lpstr>
      <vt:lpstr>Nomeando a Tabela Dinâmica</vt:lpstr>
      <vt:lpstr>Exemplo Introdutório</vt:lpstr>
      <vt:lpstr>Medida (Campo Calculado)</vt:lpstr>
      <vt:lpstr>Medida (Campo Calculado)</vt:lpstr>
      <vt:lpstr>Medida (Campo Calculado)</vt:lpstr>
      <vt:lpstr>Medida (Campo Calculado)</vt:lpstr>
      <vt:lpstr>Medida (Campo Calculado)</vt:lpstr>
      <vt:lpstr>Coluna Calculada</vt:lpstr>
      <vt:lpstr>Coluna Calculada x Medida: CUIDADO!!!!!</vt:lpstr>
      <vt:lpstr>Coluna Calculada x Medida: CUIDADO!!!!!</vt:lpstr>
      <vt:lpstr>Coluna Calculada x Medida: CUIDADO!!!!!</vt:lpstr>
      <vt:lpstr>Segmentações</vt:lpstr>
      <vt:lpstr>Segmentações</vt:lpstr>
      <vt:lpstr>Segmentações</vt:lpstr>
      <vt:lpstr>Segmentações</vt:lpstr>
      <vt:lpstr>Hierarquias</vt:lpstr>
      <vt:lpstr>Hierarquias</vt:lpstr>
      <vt:lpstr>Hierarquias</vt:lpstr>
      <vt:lpstr>A Relação Tabela Dinâmica          Gráfico</vt:lpstr>
      <vt:lpstr>A Relação Tabela Dinâmica          Gráfico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Carlos Henrique Brasil de Carvalho</dc:creator>
  <cp:lastModifiedBy>Bruno Mauricio Rodrigues Crotman</cp:lastModifiedBy>
  <cp:revision>776</cp:revision>
  <cp:lastPrinted>2017-01-26T16:55:59Z</cp:lastPrinted>
  <dcterms:created xsi:type="dcterms:W3CDTF">2016-08-28T16:01:47Z</dcterms:created>
  <dcterms:modified xsi:type="dcterms:W3CDTF">2018-01-29T19:24:30Z</dcterms:modified>
</cp:coreProperties>
</file>